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8" r:id="rId1"/>
  </p:sldMasterIdLst>
  <p:sldIdLst>
    <p:sldId id="321" r:id="rId2"/>
    <p:sldId id="256" r:id="rId3"/>
    <p:sldId id="283" r:id="rId4"/>
    <p:sldId id="284" r:id="rId5"/>
    <p:sldId id="320" r:id="rId6"/>
    <p:sldId id="290" r:id="rId7"/>
    <p:sldId id="294" r:id="rId8"/>
    <p:sldId id="298" r:id="rId9"/>
    <p:sldId id="295" r:id="rId10"/>
    <p:sldId id="297" r:id="rId11"/>
    <p:sldId id="299" r:id="rId12"/>
    <p:sldId id="292" r:id="rId13"/>
    <p:sldId id="289" r:id="rId14"/>
    <p:sldId id="287" r:id="rId15"/>
    <p:sldId id="288" r:id="rId16"/>
    <p:sldId id="304" r:id="rId17"/>
    <p:sldId id="300" r:id="rId18"/>
    <p:sldId id="293" r:id="rId19"/>
    <p:sldId id="276" r:id="rId20"/>
    <p:sldId id="301" r:id="rId21"/>
    <p:sldId id="280" r:id="rId22"/>
    <p:sldId id="281" r:id="rId23"/>
    <p:sldId id="282" r:id="rId24"/>
    <p:sldId id="305" r:id="rId25"/>
    <p:sldId id="306" r:id="rId26"/>
    <p:sldId id="307" r:id="rId27"/>
    <p:sldId id="308" r:id="rId28"/>
    <p:sldId id="319" r:id="rId29"/>
    <p:sldId id="291" r:id="rId30"/>
    <p:sldId id="274" r:id="rId31"/>
    <p:sldId id="275" r:id="rId32"/>
    <p:sldId id="302" r:id="rId33"/>
    <p:sldId id="278" r:id="rId34"/>
    <p:sldId id="303" r:id="rId35"/>
    <p:sldId id="259" r:id="rId36"/>
    <p:sldId id="262" r:id="rId37"/>
    <p:sldId id="263" r:id="rId38"/>
    <p:sldId id="316" r:id="rId39"/>
    <p:sldId id="317" r:id="rId40"/>
    <p:sldId id="313" r:id="rId41"/>
    <p:sldId id="312" r:id="rId42"/>
    <p:sldId id="311" r:id="rId43"/>
    <p:sldId id="310" r:id="rId4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617F-A599-42D3-9314-9CB45B422610}" type="datetimeFigureOut">
              <a:rPr lang="es-ES" smtClean="0"/>
              <a:t>16/08/2019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7C8D-DDAD-401B-94A7-784BEAA804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3868230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617F-A599-42D3-9314-9CB45B422610}" type="datetimeFigureOut">
              <a:rPr lang="es-ES" smtClean="0"/>
              <a:t>16/08/2019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7C8D-DDAD-401B-94A7-784BEAA804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667901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617F-A599-42D3-9314-9CB45B422610}" type="datetimeFigureOut">
              <a:rPr lang="es-ES" smtClean="0"/>
              <a:t>16/08/2019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7C8D-DDAD-401B-94A7-784BEAA804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213443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617F-A599-42D3-9314-9CB45B422610}" type="datetimeFigureOut">
              <a:rPr lang="es-ES" smtClean="0"/>
              <a:t>16/08/2019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7C8D-DDAD-401B-94A7-784BEAA804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595219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617F-A599-42D3-9314-9CB45B422610}" type="datetimeFigureOut">
              <a:rPr lang="es-ES" smtClean="0"/>
              <a:t>16/08/2019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7C8D-DDAD-401B-94A7-784BEAA804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208163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617F-A599-42D3-9314-9CB45B422610}" type="datetimeFigureOut">
              <a:rPr lang="es-ES" smtClean="0"/>
              <a:t>16/08/2019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7C8D-DDAD-401B-94A7-784BEAA804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865165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617F-A599-42D3-9314-9CB45B422610}" type="datetimeFigureOut">
              <a:rPr lang="es-ES" smtClean="0"/>
              <a:t>16/08/2019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7C8D-DDAD-401B-94A7-784BEAA804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5435780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617F-A599-42D3-9314-9CB45B422610}" type="datetimeFigureOut">
              <a:rPr lang="es-ES" smtClean="0"/>
              <a:t>16/08/2019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7C8D-DDAD-401B-94A7-784BEAA804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4281134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617F-A599-42D3-9314-9CB45B422610}" type="datetimeFigureOut">
              <a:rPr lang="es-ES" smtClean="0"/>
              <a:t>16/08/2019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7C8D-DDAD-401B-94A7-784BEAA804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2199696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617F-A599-42D3-9314-9CB45B422610}" type="datetimeFigureOut">
              <a:rPr lang="es-ES" smtClean="0"/>
              <a:t>16/08/2019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7C8D-DDAD-401B-94A7-784BEAA804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845655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617F-A599-42D3-9314-9CB45B422610}" type="datetimeFigureOut">
              <a:rPr lang="es-ES" smtClean="0"/>
              <a:t>16/08/2019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7C8D-DDAD-401B-94A7-784BEAA80471}" type="slidenum">
              <a:rPr lang="es-ES" smtClean="0"/>
              <a:t>‹nº›</a:t>
            </a:fld>
            <a:endParaRPr lang="es-E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609162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617F-A599-42D3-9314-9CB45B422610}" type="datetimeFigureOut">
              <a:rPr lang="es-ES" smtClean="0"/>
              <a:t>16/08/2019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7C8D-DDAD-401B-94A7-784BEAA804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9354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617F-A599-42D3-9314-9CB45B422610}" type="datetimeFigureOut">
              <a:rPr lang="es-ES" smtClean="0"/>
              <a:t>16/08/2019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7C8D-DDAD-401B-94A7-784BEAA80471}" type="slidenum">
              <a:rPr lang="es-ES" smtClean="0"/>
              <a:t>‹nº›</a:t>
            </a:fld>
            <a:endParaRPr lang="es-E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0578138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617F-A599-42D3-9314-9CB45B422610}" type="datetimeFigureOut">
              <a:rPr lang="es-ES" smtClean="0"/>
              <a:t>16/08/2019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7C8D-DDAD-401B-94A7-784BEAA804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554530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617F-A599-42D3-9314-9CB45B422610}" type="datetimeFigureOut">
              <a:rPr lang="es-ES" smtClean="0"/>
              <a:t>16/08/2019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7C8D-DDAD-401B-94A7-784BEAA804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171120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617F-A599-42D3-9314-9CB45B422610}" type="datetimeFigureOut">
              <a:rPr lang="es-ES" smtClean="0"/>
              <a:t>16/08/2019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7C8D-DDAD-401B-94A7-784BEAA804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7940216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3889-AFC7-49BF-8294-9877C694AF2E}" type="datetimeFigureOut">
              <a:rPr lang="pt-BR" smtClean="0"/>
              <a:t>16/08/2019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291195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B617F-A599-42D3-9314-9CB45B422610}" type="datetimeFigureOut">
              <a:rPr lang="es-ES" smtClean="0"/>
              <a:t>16/08/2019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0F87C8D-DDAD-401B-94A7-784BEAA804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6550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  <p:sldLayoutId id="2147484010" r:id="rId12"/>
    <p:sldLayoutId id="2147484011" r:id="rId13"/>
    <p:sldLayoutId id="2147484012" r:id="rId14"/>
    <p:sldLayoutId id="2147484013" r:id="rId15"/>
    <p:sldLayoutId id="2147484014" r:id="rId16"/>
    <p:sldLayoutId id="2147484015" r:id="rId17"/>
  </p:sldLayoutIdLst>
  <p:transition spd="slow">
    <p:fade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000" y="0"/>
            <a:ext cx="12600000" cy="7087500"/>
          </a:xfrm>
          <a:prstGeom prst="rect">
            <a:avLst/>
          </a:prstGeom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3332820" y="5140405"/>
            <a:ext cx="55263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3810000" y="4772105"/>
            <a:ext cx="457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5418656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7233" y="-81000"/>
            <a:ext cx="14046467" cy="702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12532" y="1107583"/>
            <a:ext cx="7766936" cy="2943253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 smtClean="0">
                <a:solidFill>
                  <a:schemeClr val="bg1"/>
                </a:solidFill>
              </a:rPr>
              <a:t>O DIREITO E A JUSTIÇA DO TRABALHO NA AMÉRICA LATINA</a:t>
            </a:r>
            <a:endParaRPr lang="es-ES" sz="48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12532" y="4050833"/>
            <a:ext cx="7766936" cy="1551477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Desembargador Manoel Carlos Toledo Filho</a:t>
            </a:r>
            <a:endParaRPr lang="es-E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65376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0600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t-BR" sz="4800" dirty="0" smtClean="0">
                <a:solidFill>
                  <a:srgbClr val="C00000"/>
                </a:solidFill>
              </a:rPr>
              <a:t>OBJETIVO</a:t>
            </a:r>
            <a:endParaRPr lang="es-ES" sz="4800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0600" y="2160589"/>
            <a:ext cx="8596668" cy="3880773"/>
          </a:xfrm>
        </p:spPr>
        <p:txBody>
          <a:bodyPr>
            <a:normAutofit fontScale="92500"/>
          </a:bodyPr>
          <a:lstStyle/>
          <a:p>
            <a:endParaRPr lang="pt-BR" dirty="0" smtClean="0"/>
          </a:p>
          <a:p>
            <a:pPr algn="just"/>
            <a:r>
              <a:rPr lang="pt-BR" sz="3600" b="1" dirty="0" smtClean="0">
                <a:solidFill>
                  <a:srgbClr val="C00000"/>
                </a:solidFill>
              </a:rPr>
              <a:t>AVALIAR A ESTRUTURA GERAL DO DIREITO, DO PROCESSO E DA JUSTIÇA DO TRABALHO NA AMÉRICA LATINA (ESPANHOLA), IDENTIFICANDO PONTOS OU SENTIDOS COMUNS À REALIDADE JURÍDICA NACIONAL E INTERNACIONAL</a:t>
            </a:r>
            <a:endParaRPr lang="es-ES" sz="3600" b="1" dirty="0">
              <a:solidFill>
                <a:srgbClr val="C00000"/>
              </a:solidFill>
            </a:endParaRPr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33803637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69805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t-BR" sz="5000" dirty="0" smtClean="0">
                <a:solidFill>
                  <a:srgbClr val="C00000"/>
                </a:solidFill>
              </a:rPr>
              <a:t>SUMÁRIO</a:t>
            </a:r>
            <a:endParaRPr lang="es-ES" sz="5000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69805" y="2160589"/>
            <a:ext cx="8596668" cy="3880773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Introdução</a:t>
            </a:r>
          </a:p>
          <a:p>
            <a:pPr algn="ctr"/>
            <a:r>
              <a:rPr lang="pt-BR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Contexto político/histórico</a:t>
            </a:r>
          </a:p>
          <a:p>
            <a:pPr algn="ctr"/>
            <a:r>
              <a:rPr lang="pt-B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Previsão </a:t>
            </a:r>
            <a:r>
              <a:rPr lang="pt-BR" sz="28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Constitucional </a:t>
            </a:r>
            <a:endParaRPr lang="pt-BR" sz="2800" b="1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800" b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BR" sz="2800" b="1" smtClean="0">
                <a:solidFill>
                  <a:srgbClr val="C00000"/>
                </a:solidFill>
              </a:rPr>
              <a:t>Previsão </a:t>
            </a:r>
            <a:r>
              <a:rPr lang="pt-BR" sz="2800" b="1" dirty="0">
                <a:solidFill>
                  <a:srgbClr val="C00000"/>
                </a:solidFill>
              </a:rPr>
              <a:t>I</a:t>
            </a:r>
            <a:r>
              <a:rPr lang="pt-BR" sz="2800" b="1" smtClean="0">
                <a:solidFill>
                  <a:srgbClr val="C00000"/>
                </a:solidFill>
              </a:rPr>
              <a:t>nfraconstitucional</a:t>
            </a:r>
            <a:endParaRPr lang="pt-BR" sz="2800" b="1" dirty="0" smtClean="0">
              <a:solidFill>
                <a:srgbClr val="C00000"/>
              </a:solidFill>
            </a:endParaRPr>
          </a:p>
          <a:p>
            <a:pPr algn="ctr"/>
            <a:r>
              <a:rPr lang="pt-BR" sz="2800" b="1" dirty="0">
                <a:solidFill>
                  <a:srgbClr val="C00000"/>
                </a:solidFill>
              </a:rPr>
              <a:t>5</a:t>
            </a:r>
            <a:r>
              <a:rPr lang="pt-BR" sz="2800" b="1" dirty="0" smtClean="0">
                <a:solidFill>
                  <a:srgbClr val="C00000"/>
                </a:solidFill>
              </a:rPr>
              <a:t>. A Justiça do Trabalho no Cone Sul</a:t>
            </a:r>
          </a:p>
          <a:p>
            <a:pPr algn="ctr"/>
            <a:r>
              <a:rPr lang="pt-BR" sz="2800" b="1" dirty="0">
                <a:solidFill>
                  <a:srgbClr val="C00000"/>
                </a:solidFill>
              </a:rPr>
              <a:t>6</a:t>
            </a:r>
            <a:r>
              <a:rPr lang="pt-BR" sz="2800" b="1" dirty="0" smtClean="0">
                <a:solidFill>
                  <a:srgbClr val="C00000"/>
                </a:solidFill>
              </a:rPr>
              <a:t>. Casuística</a:t>
            </a:r>
          </a:p>
          <a:p>
            <a:pPr algn="ctr"/>
            <a:r>
              <a:rPr lang="pt-BR" sz="2800" b="1" dirty="0">
                <a:solidFill>
                  <a:srgbClr val="C00000"/>
                </a:solidFill>
              </a:rPr>
              <a:t>7</a:t>
            </a:r>
            <a:r>
              <a:rPr lang="pt-BR" sz="2800" b="1" dirty="0" smtClean="0">
                <a:solidFill>
                  <a:srgbClr val="C00000"/>
                </a:solidFill>
              </a:rPr>
              <a:t>. Conclusão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3942176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94441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t-BR" sz="4000" u="sng" dirty="0" smtClean="0">
                <a:solidFill>
                  <a:srgbClr val="C00000"/>
                </a:solidFill>
              </a:rPr>
              <a:t>INTRODUÇÃO</a:t>
            </a:r>
            <a:endParaRPr lang="es-ES" sz="4000" u="sng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94441" y="2160589"/>
            <a:ext cx="8596668" cy="3880773"/>
          </a:xfrm>
        </p:spPr>
        <p:txBody>
          <a:bodyPr/>
          <a:lstStyle/>
          <a:p>
            <a:endParaRPr lang="pt-BR" dirty="0" smtClean="0"/>
          </a:p>
          <a:p>
            <a:pPr marL="0" indent="0" algn="ctr">
              <a:buNone/>
            </a:pPr>
            <a:r>
              <a:rPr lang="pt-BR" dirty="0"/>
              <a:t> </a:t>
            </a:r>
            <a:r>
              <a:rPr lang="pt-BR" sz="3200" b="1" dirty="0" smtClean="0">
                <a:solidFill>
                  <a:srgbClr val="C00000"/>
                </a:solidFill>
              </a:rPr>
              <a:t>Principal desafio: a contextualização</a:t>
            </a:r>
          </a:p>
          <a:p>
            <a:pPr marL="0" indent="0" algn="ctr">
              <a:buNone/>
            </a:pPr>
            <a:r>
              <a:rPr lang="pt-BR" sz="3200" b="1" dirty="0" smtClean="0">
                <a:solidFill>
                  <a:srgbClr val="C00000"/>
                </a:solidFill>
              </a:rPr>
              <a:t>Teoria X Prática (CLT, art. 847)</a:t>
            </a:r>
          </a:p>
          <a:p>
            <a:pPr marL="0" indent="0" algn="ctr">
              <a:buNone/>
            </a:pPr>
            <a:r>
              <a:rPr lang="pt-BR" sz="3200" b="1" dirty="0" smtClean="0">
                <a:solidFill>
                  <a:srgbClr val="C00000"/>
                </a:solidFill>
              </a:rPr>
              <a:t>Verificação empírica ou factual</a:t>
            </a:r>
          </a:p>
          <a:p>
            <a:pPr marL="0" indent="0" algn="ctr">
              <a:buNone/>
            </a:pPr>
            <a:r>
              <a:rPr lang="pt-BR" sz="3200" b="1" dirty="0" smtClean="0">
                <a:solidFill>
                  <a:srgbClr val="C00000"/>
                </a:solidFill>
              </a:rPr>
              <a:t>Modificações da legislação</a:t>
            </a:r>
          </a:p>
          <a:p>
            <a:pPr marL="0" indent="0" algn="ctr">
              <a:buNone/>
            </a:pPr>
            <a:r>
              <a:rPr lang="pt-BR" sz="3200" b="1" dirty="0" smtClean="0">
                <a:solidFill>
                  <a:srgbClr val="C00000"/>
                </a:solidFill>
              </a:rPr>
              <a:t>Diversidade formal X Identidade material</a:t>
            </a:r>
            <a:endParaRPr lang="es-ES" sz="3200" b="1" dirty="0">
              <a:solidFill>
                <a:srgbClr val="C00000"/>
              </a:solidFill>
            </a:endParaRPr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36748322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25339" y="609600"/>
            <a:ext cx="8596668" cy="1320800"/>
          </a:xfrm>
        </p:spPr>
        <p:txBody>
          <a:bodyPr/>
          <a:lstStyle/>
          <a:p>
            <a:pPr algn="ctr"/>
            <a:r>
              <a:rPr lang="pt-BR" b="1" u="sng" dirty="0" smtClean="0">
                <a:solidFill>
                  <a:srgbClr val="C00000"/>
                </a:solidFill>
              </a:rPr>
              <a:t>CONTEXTO POLÍTICO/HISTÓRICO</a:t>
            </a:r>
            <a:r>
              <a:rPr lang="pt-BR" dirty="0" smtClean="0">
                <a:solidFill>
                  <a:srgbClr val="C00000"/>
                </a:solidFill>
              </a:rPr>
              <a:t/>
            </a:r>
            <a:br>
              <a:rPr lang="pt-BR" dirty="0" smtClean="0">
                <a:solidFill>
                  <a:srgbClr val="C00000"/>
                </a:solidFill>
              </a:rPr>
            </a:br>
            <a:endParaRPr lang="es-ES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725339" y="2160589"/>
            <a:ext cx="8596668" cy="3880773"/>
          </a:xfrm>
        </p:spPr>
        <p:txBody>
          <a:bodyPr>
            <a:noAutofit/>
          </a:bodyPr>
          <a:lstStyle/>
          <a:p>
            <a:pPr algn="ctr"/>
            <a:r>
              <a:rPr lang="pt-BR" sz="4000" b="1" u="sng" dirty="0" smtClean="0">
                <a:solidFill>
                  <a:srgbClr val="C00000"/>
                </a:solidFill>
              </a:rPr>
              <a:t>VICE-REINADOS</a:t>
            </a:r>
          </a:p>
          <a:p>
            <a:pPr algn="ctr"/>
            <a:r>
              <a:rPr lang="pt-BR" sz="4000" b="1" dirty="0" smtClean="0">
                <a:solidFill>
                  <a:srgbClr val="C00000"/>
                </a:solidFill>
              </a:rPr>
              <a:t> NOVA </a:t>
            </a:r>
            <a:r>
              <a:rPr lang="pt-BR" sz="4000" b="1" dirty="0" smtClean="0">
                <a:solidFill>
                  <a:srgbClr val="C00000"/>
                </a:solidFill>
              </a:rPr>
              <a:t>ESPANHA </a:t>
            </a:r>
            <a:endParaRPr lang="pt-BR" sz="4000" b="1" dirty="0" smtClean="0">
              <a:solidFill>
                <a:srgbClr val="C00000"/>
              </a:solidFill>
            </a:endParaRPr>
          </a:p>
          <a:p>
            <a:pPr algn="ctr"/>
            <a:r>
              <a:rPr lang="pt-BR" sz="4000" b="1" dirty="0" smtClean="0">
                <a:solidFill>
                  <a:srgbClr val="C00000"/>
                </a:solidFill>
              </a:rPr>
              <a:t>NOVA </a:t>
            </a:r>
            <a:r>
              <a:rPr lang="pt-BR" sz="4000" b="1" dirty="0" smtClean="0">
                <a:solidFill>
                  <a:srgbClr val="C00000"/>
                </a:solidFill>
              </a:rPr>
              <a:t>GRANADA </a:t>
            </a:r>
            <a:endParaRPr lang="pt-BR" sz="4000" b="1" dirty="0" smtClean="0">
              <a:solidFill>
                <a:srgbClr val="C00000"/>
              </a:solidFill>
            </a:endParaRPr>
          </a:p>
          <a:p>
            <a:pPr algn="ctr"/>
            <a:r>
              <a:rPr lang="pt-BR" sz="4000" b="1" dirty="0" smtClean="0">
                <a:solidFill>
                  <a:srgbClr val="C00000"/>
                </a:solidFill>
              </a:rPr>
              <a:t>DO PERU </a:t>
            </a:r>
          </a:p>
          <a:p>
            <a:pPr algn="ctr"/>
            <a:r>
              <a:rPr lang="pt-BR" sz="4000" b="1" dirty="0" smtClean="0">
                <a:solidFill>
                  <a:srgbClr val="C00000"/>
                </a:solidFill>
              </a:rPr>
              <a:t> DO RIO DA PRATA</a:t>
            </a:r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31425397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63751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t-BR" b="1" u="sng" dirty="0" smtClean="0">
                <a:solidFill>
                  <a:srgbClr val="C00000"/>
                </a:solidFill>
              </a:rPr>
              <a:t>VICE-REINADO DE </a:t>
            </a:r>
            <a:r>
              <a:rPr lang="pt-BR" b="1" u="sng" dirty="0">
                <a:solidFill>
                  <a:srgbClr val="C00000"/>
                </a:solidFill>
              </a:rPr>
              <a:t>NOVA </a:t>
            </a:r>
            <a:r>
              <a:rPr lang="pt-BR" b="1" u="sng" dirty="0" smtClean="0">
                <a:solidFill>
                  <a:srgbClr val="C00000"/>
                </a:solidFill>
              </a:rPr>
              <a:t>ESPANHA</a:t>
            </a:r>
            <a:r>
              <a:rPr lang="pt-BR" b="1" dirty="0">
                <a:solidFill>
                  <a:srgbClr val="C00000"/>
                </a:solidFill>
              </a:rPr>
              <a:t/>
            </a:r>
            <a:br>
              <a:rPr lang="pt-BR" b="1" dirty="0">
                <a:solidFill>
                  <a:srgbClr val="C00000"/>
                </a:solidFill>
              </a:rPr>
            </a:br>
            <a:endParaRPr lang="es-ES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436" y="2162969"/>
            <a:ext cx="7620000" cy="3876675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19864023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69597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t-BR" b="1" u="sng" dirty="0" smtClean="0">
                <a:solidFill>
                  <a:srgbClr val="C00000"/>
                </a:solidFill>
              </a:rPr>
              <a:t>VICE-REINADO DE </a:t>
            </a:r>
            <a:r>
              <a:rPr lang="pt-BR" b="1" u="sng" dirty="0">
                <a:solidFill>
                  <a:srgbClr val="C00000"/>
                </a:solidFill>
              </a:rPr>
              <a:t>NOVA </a:t>
            </a:r>
            <a:r>
              <a:rPr lang="pt-BR" b="1" u="sng" dirty="0" smtClean="0">
                <a:solidFill>
                  <a:srgbClr val="C00000"/>
                </a:solidFill>
              </a:rPr>
              <a:t>GRANADA</a:t>
            </a:r>
            <a:r>
              <a:rPr lang="pt-BR" b="1" u="sng" dirty="0">
                <a:solidFill>
                  <a:srgbClr val="C00000"/>
                </a:solidFill>
              </a:rPr>
              <a:t/>
            </a:r>
            <a:br>
              <a:rPr lang="pt-BR" b="1" u="sng" dirty="0">
                <a:solidFill>
                  <a:srgbClr val="C00000"/>
                </a:solidFill>
              </a:rPr>
            </a:br>
            <a:endParaRPr lang="es-ES" u="sng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212" y="1930400"/>
            <a:ext cx="3881437" cy="3400023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763621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32019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t-BR" b="1" u="sng" dirty="0" smtClean="0">
                <a:solidFill>
                  <a:srgbClr val="C00000"/>
                </a:solidFill>
              </a:rPr>
              <a:t>VICE-REINADO DO PERU</a:t>
            </a:r>
            <a:r>
              <a:rPr lang="pt-BR" b="1" dirty="0">
                <a:solidFill>
                  <a:srgbClr val="C00000"/>
                </a:solidFill>
              </a:rPr>
              <a:t/>
            </a:r>
            <a:br>
              <a:rPr lang="pt-BR" b="1" dirty="0">
                <a:solidFill>
                  <a:srgbClr val="C00000"/>
                </a:solidFill>
              </a:rPr>
            </a:br>
            <a:endParaRPr lang="es-ES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704" y="2162969"/>
            <a:ext cx="7620000" cy="3876675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36797274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51016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t-BR" b="1" u="sng" dirty="0" smtClean="0">
                <a:solidFill>
                  <a:srgbClr val="C00000"/>
                </a:solidFill>
              </a:rPr>
              <a:t>VICE-REINADO DO RIO </a:t>
            </a:r>
            <a:r>
              <a:rPr lang="pt-BR" b="1" u="sng" dirty="0">
                <a:solidFill>
                  <a:srgbClr val="C00000"/>
                </a:solidFill>
              </a:rPr>
              <a:t>DA PRATA</a:t>
            </a:r>
            <a:r>
              <a:rPr lang="pt-BR" b="1" dirty="0">
                <a:solidFill>
                  <a:srgbClr val="C00000"/>
                </a:solidFill>
              </a:rPr>
              <a:t/>
            </a:r>
            <a:br>
              <a:rPr lang="pt-BR" b="1" dirty="0">
                <a:solidFill>
                  <a:srgbClr val="C00000"/>
                </a:solidFill>
              </a:rPr>
            </a:br>
            <a:endParaRPr lang="es-ES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727" y="1971375"/>
            <a:ext cx="5151549" cy="3881437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26721133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13022" y="734861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pt-BR" sz="4400" b="1" u="sng" dirty="0">
                <a:solidFill>
                  <a:srgbClr val="C00000"/>
                </a:solidFill>
              </a:rPr>
              <a:t>AMÉRICA “NAPOLEÔNICA</a:t>
            </a:r>
            <a:r>
              <a:rPr lang="pt-BR" sz="4400" b="1" dirty="0">
                <a:solidFill>
                  <a:srgbClr val="C00000"/>
                </a:solidFill>
              </a:rPr>
              <a:t>”</a:t>
            </a:r>
            <a:br>
              <a:rPr lang="pt-BR" sz="4400" b="1" dirty="0">
                <a:solidFill>
                  <a:srgbClr val="C00000"/>
                </a:solidFill>
              </a:rPr>
            </a:br>
            <a:endParaRPr lang="es-ES" sz="4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13022" y="2285850"/>
            <a:ext cx="8596668" cy="3880773"/>
          </a:xfrm>
        </p:spPr>
        <p:txBody>
          <a:bodyPr/>
          <a:lstStyle/>
          <a:p>
            <a:pPr algn="ctr"/>
            <a:r>
              <a:rPr lang="pt-BR" sz="3600" b="1" dirty="0">
                <a:solidFill>
                  <a:srgbClr val="C00000"/>
                </a:solidFill>
              </a:rPr>
              <a:t>CRISE POLÍTICA DA PENÍSULA IBÉRICA: </a:t>
            </a:r>
            <a:endParaRPr lang="pt-BR" sz="3600" b="1" dirty="0" smtClean="0">
              <a:solidFill>
                <a:srgbClr val="C00000"/>
              </a:solidFill>
            </a:endParaRPr>
          </a:p>
          <a:p>
            <a:pPr algn="ctr"/>
            <a:r>
              <a:rPr lang="pt-BR" sz="3400" b="1" dirty="0" smtClean="0">
                <a:solidFill>
                  <a:srgbClr val="C00000"/>
                </a:solidFill>
              </a:rPr>
              <a:t>AMÉRICA ESPANHOLA (DESAGREGAÇÃO)</a:t>
            </a:r>
            <a:endParaRPr lang="pt-BR" sz="3400" b="1" dirty="0">
              <a:solidFill>
                <a:srgbClr val="C00000"/>
              </a:solidFill>
            </a:endParaRPr>
          </a:p>
          <a:p>
            <a:pPr algn="ctr"/>
            <a:r>
              <a:rPr lang="pt-BR" sz="3600" b="1" dirty="0">
                <a:solidFill>
                  <a:srgbClr val="C00000"/>
                </a:solidFill>
              </a:rPr>
              <a:t> X </a:t>
            </a:r>
          </a:p>
          <a:p>
            <a:pPr algn="ctr"/>
            <a:r>
              <a:rPr lang="pt-BR" sz="3600" b="1" dirty="0" smtClean="0">
                <a:solidFill>
                  <a:srgbClr val="C00000"/>
                </a:solidFill>
              </a:rPr>
              <a:t> </a:t>
            </a:r>
            <a:r>
              <a:rPr lang="pt-BR" sz="3600" b="1" dirty="0">
                <a:solidFill>
                  <a:srgbClr val="C00000"/>
                </a:solidFill>
              </a:rPr>
              <a:t>AMÉRICA </a:t>
            </a:r>
            <a:r>
              <a:rPr lang="pt-BR" sz="3600" b="1" dirty="0" smtClean="0">
                <a:solidFill>
                  <a:srgbClr val="C00000"/>
                </a:solidFill>
              </a:rPr>
              <a:t>PORTUGUESA (UNIDADE)</a:t>
            </a:r>
            <a:endParaRPr lang="pt-BR" sz="3600" b="1" dirty="0">
              <a:solidFill>
                <a:srgbClr val="C00000"/>
              </a:solidFill>
            </a:endParaRPr>
          </a:p>
          <a:p>
            <a:endParaRPr lang="es-ES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20929491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9701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t-BR" sz="3200" b="1" u="sng" dirty="0" smtClean="0">
                <a:solidFill>
                  <a:srgbClr val="C00000"/>
                </a:solidFill>
              </a:rPr>
              <a:t>PRIMEIRO IMPÉRIO MEXICANO </a:t>
            </a:r>
            <a:br>
              <a:rPr lang="pt-BR" sz="3200" b="1" u="sng" dirty="0" smtClean="0">
                <a:solidFill>
                  <a:srgbClr val="C00000"/>
                </a:solidFill>
              </a:rPr>
            </a:br>
            <a:r>
              <a:rPr lang="pt-BR" sz="3200" b="1" dirty="0" smtClean="0">
                <a:solidFill>
                  <a:srgbClr val="C00000"/>
                </a:solidFill>
              </a:rPr>
              <a:t>(MÉXICO E AMÉRICA CENTRAL) – 1821/1823</a:t>
            </a:r>
            <a:endParaRPr lang="es-ES" sz="3200" b="1" dirty="0">
              <a:solidFill>
                <a:srgbClr val="C00000"/>
              </a:solidFill>
            </a:endParaRP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667" y="2160588"/>
            <a:ext cx="3881437" cy="3881437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1329107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82331" y="609600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pt-BR" sz="2400" b="1" u="sng" dirty="0">
                <a:solidFill>
                  <a:srgbClr val="C00000"/>
                </a:solidFill>
              </a:rPr>
              <a:t>REPÚBLICA FEDERAL DA AMÉRICA CENTRAL </a:t>
            </a:r>
            <a:r>
              <a:rPr lang="pt-BR" sz="2400" b="1" u="sng" dirty="0" smtClean="0">
                <a:solidFill>
                  <a:srgbClr val="C00000"/>
                </a:solidFill>
              </a:rPr>
              <a:t/>
            </a:r>
            <a:br>
              <a:rPr lang="pt-BR" sz="2400" b="1" u="sng" dirty="0" smtClean="0">
                <a:solidFill>
                  <a:srgbClr val="C00000"/>
                </a:solidFill>
              </a:rPr>
            </a:br>
            <a:r>
              <a:rPr lang="pt-BR" sz="2400" b="1" dirty="0" smtClean="0">
                <a:solidFill>
                  <a:srgbClr val="C00000"/>
                </a:solidFill>
              </a:rPr>
              <a:t>(</a:t>
            </a:r>
            <a:r>
              <a:rPr lang="pt-BR" sz="2400" b="1" dirty="0">
                <a:solidFill>
                  <a:srgbClr val="C00000"/>
                </a:solidFill>
              </a:rPr>
              <a:t>GUATEMALA, EL SALVADOR, HONDURAS, NICARÁGUA E COSTA RICA) </a:t>
            </a:r>
            <a:r>
              <a:rPr lang="pt-BR" sz="2400" b="1" dirty="0" smtClean="0">
                <a:solidFill>
                  <a:srgbClr val="C00000"/>
                </a:solidFill>
              </a:rPr>
              <a:t>–1823/1839 </a:t>
            </a:r>
            <a:endParaRPr lang="pt-BR" sz="2400" b="1" dirty="0">
              <a:solidFill>
                <a:srgbClr val="C00000"/>
              </a:solidFill>
            </a:endParaRP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297" y="2160588"/>
            <a:ext cx="3881437" cy="3881437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37982294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06967" y="609600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pt-BR" sz="2800" b="1" u="sng" dirty="0">
                <a:solidFill>
                  <a:srgbClr val="C00000"/>
                </a:solidFill>
              </a:rPr>
              <a:t>GRAN COLOMBIA </a:t>
            </a:r>
            <a:r>
              <a:rPr lang="pt-BR" sz="2800" b="1" u="sng" dirty="0" smtClean="0">
                <a:solidFill>
                  <a:srgbClr val="C00000"/>
                </a:solidFill>
              </a:rPr>
              <a:t/>
            </a:r>
            <a:br>
              <a:rPr lang="pt-BR" sz="2800" b="1" u="sng" dirty="0" smtClean="0">
                <a:solidFill>
                  <a:srgbClr val="C00000"/>
                </a:solidFill>
              </a:rPr>
            </a:br>
            <a:r>
              <a:rPr lang="pt-BR" sz="2800" b="1" dirty="0" smtClean="0">
                <a:solidFill>
                  <a:srgbClr val="C00000"/>
                </a:solidFill>
              </a:rPr>
              <a:t>(</a:t>
            </a:r>
            <a:r>
              <a:rPr lang="pt-BR" sz="2800" b="1" dirty="0">
                <a:solidFill>
                  <a:srgbClr val="C00000"/>
                </a:solidFill>
              </a:rPr>
              <a:t>COLÔMBIA, EQUADOR, PANAMÁ E VENEZUELA) – 1821/1831</a:t>
            </a:r>
            <a:br>
              <a:rPr lang="pt-BR" sz="2800" b="1" dirty="0">
                <a:solidFill>
                  <a:srgbClr val="C00000"/>
                </a:solidFill>
              </a:rPr>
            </a:br>
            <a:endParaRPr lang="es-ES" sz="2800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933" y="2160588"/>
            <a:ext cx="3881437" cy="3881437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40816224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82123" y="609600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pt-BR" sz="2800" b="1" u="sng" dirty="0">
                <a:solidFill>
                  <a:srgbClr val="C00000"/>
                </a:solidFill>
              </a:rPr>
              <a:t>PROVÍNCIAS UNIDAS DO RIO DA PRATA </a:t>
            </a:r>
            <a:r>
              <a:rPr lang="pt-BR" sz="2800" b="1" dirty="0">
                <a:solidFill>
                  <a:srgbClr val="C00000"/>
                </a:solidFill>
              </a:rPr>
              <a:t>(ARGENTINA, URUGUAI, PARAGUAI E BOLÍVIA</a:t>
            </a:r>
            <a:r>
              <a:rPr lang="pt-BR" sz="2800" b="1" dirty="0" smtClean="0">
                <a:solidFill>
                  <a:srgbClr val="C00000"/>
                </a:solidFill>
              </a:rPr>
              <a:t>) – 1810/1831</a:t>
            </a:r>
            <a:r>
              <a:rPr lang="pt-BR" sz="2800" b="1" dirty="0">
                <a:solidFill>
                  <a:srgbClr val="C00000"/>
                </a:solidFill>
              </a:rPr>
              <a:t/>
            </a:r>
            <a:br>
              <a:rPr lang="pt-BR" sz="2800" b="1" dirty="0">
                <a:solidFill>
                  <a:srgbClr val="C00000"/>
                </a:solidFill>
              </a:rPr>
            </a:br>
            <a:endParaRPr lang="es-ES" sz="2800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046" y="2160588"/>
            <a:ext cx="2459524" cy="3881437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40659008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000" y="206063"/>
            <a:ext cx="5490406" cy="6272010"/>
          </a:xfrm>
        </p:spPr>
      </p:pic>
      <p:pic>
        <p:nvPicPr>
          <p:cNvPr id="3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3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40152321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63334" y="609600"/>
            <a:ext cx="8596668" cy="1193442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u="sng" dirty="0" smtClean="0">
                <a:solidFill>
                  <a:srgbClr val="C00000"/>
                </a:solidFill>
              </a:rPr>
              <a:t>PRECEITOS CONSTITUCIONAIS REFERENTES À BUSCA DA INTEGRAÇÃO REGIONAL </a:t>
            </a:r>
            <a:br>
              <a:rPr lang="pt-BR" b="1" u="sng" dirty="0" smtClean="0">
                <a:solidFill>
                  <a:srgbClr val="C00000"/>
                </a:solidFill>
              </a:rPr>
            </a:br>
            <a:endParaRPr lang="es-ES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963334" y="1930400"/>
            <a:ext cx="8596668" cy="4406005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es-ES" sz="4000" b="1" dirty="0" smtClean="0">
                <a:solidFill>
                  <a:srgbClr val="C00000"/>
                </a:solidFill>
              </a:rPr>
              <a:t>1) Const. </a:t>
            </a:r>
            <a:r>
              <a:rPr lang="es-ES" sz="4000" b="1" dirty="0" err="1" smtClean="0">
                <a:solidFill>
                  <a:srgbClr val="C00000"/>
                </a:solidFill>
              </a:rPr>
              <a:t>Colômbia</a:t>
            </a:r>
            <a:r>
              <a:rPr lang="es-ES" sz="4000" b="1" dirty="0" smtClean="0">
                <a:solidFill>
                  <a:srgbClr val="C00000"/>
                </a:solidFill>
              </a:rPr>
              <a:t>, art. 9°</a:t>
            </a:r>
          </a:p>
          <a:p>
            <a:pPr algn="ctr"/>
            <a:r>
              <a:rPr lang="pt-BR" sz="4000" b="1" dirty="0" smtClean="0">
                <a:solidFill>
                  <a:srgbClr val="C00000"/>
                </a:solidFill>
              </a:rPr>
              <a:t>2) Const. Bolívia, art. 265, I</a:t>
            </a:r>
            <a:endParaRPr lang="es-ES" sz="4000" b="1" dirty="0" smtClean="0">
              <a:solidFill>
                <a:srgbClr val="C00000"/>
              </a:solidFill>
            </a:endParaRPr>
          </a:p>
          <a:p>
            <a:pPr algn="ctr"/>
            <a:r>
              <a:rPr lang="pt-BR" sz="4000" b="1" dirty="0" smtClean="0">
                <a:solidFill>
                  <a:srgbClr val="C00000"/>
                </a:solidFill>
              </a:rPr>
              <a:t>3) Const. Peru, art. 44</a:t>
            </a:r>
          </a:p>
          <a:p>
            <a:pPr algn="ctr"/>
            <a:r>
              <a:rPr lang="pt-BR" sz="4000" b="1" dirty="0" smtClean="0">
                <a:solidFill>
                  <a:srgbClr val="C00000"/>
                </a:solidFill>
              </a:rPr>
              <a:t>4) Const. Venezuela, art. 153</a:t>
            </a:r>
          </a:p>
          <a:p>
            <a:pPr algn="ctr"/>
            <a:r>
              <a:rPr lang="pt-BR" sz="4000" b="1" dirty="0" smtClean="0">
                <a:solidFill>
                  <a:srgbClr val="C00000"/>
                </a:solidFill>
              </a:rPr>
              <a:t>5) Const. El Salvador, art. 89</a:t>
            </a:r>
          </a:p>
          <a:p>
            <a:pPr algn="ctr"/>
            <a:r>
              <a:rPr lang="pt-BR" sz="4000" b="1" dirty="0" smtClean="0">
                <a:solidFill>
                  <a:srgbClr val="C00000"/>
                </a:solidFill>
              </a:rPr>
              <a:t>6) Const. Cuba, art. 16, “d”</a:t>
            </a:r>
          </a:p>
          <a:p>
            <a:pPr algn="ctr"/>
            <a:r>
              <a:rPr lang="pt-BR" sz="4000" b="1" dirty="0" smtClean="0">
                <a:solidFill>
                  <a:srgbClr val="C00000"/>
                </a:solidFill>
              </a:rPr>
              <a:t>7) Const. Honduras, art. 335</a:t>
            </a:r>
            <a:endParaRPr lang="es-ES" sz="4000" b="1" dirty="0" smtClean="0">
              <a:solidFill>
                <a:srgbClr val="C00000"/>
              </a:solidFill>
            </a:endParaRPr>
          </a:p>
          <a:p>
            <a:pPr algn="ctr"/>
            <a:r>
              <a:rPr lang="es-ES" sz="4000" b="1" u="sng" dirty="0" smtClean="0">
                <a:solidFill>
                  <a:srgbClr val="C00000"/>
                </a:solidFill>
              </a:rPr>
              <a:t>8) Const</a:t>
            </a:r>
            <a:r>
              <a:rPr lang="es-ES" sz="4000" b="1" u="sng" dirty="0">
                <a:solidFill>
                  <a:srgbClr val="C00000"/>
                </a:solidFill>
              </a:rPr>
              <a:t>.</a:t>
            </a:r>
            <a:r>
              <a:rPr lang="es-ES" sz="4000" b="1" u="sng" dirty="0" smtClean="0">
                <a:solidFill>
                  <a:srgbClr val="C00000"/>
                </a:solidFill>
              </a:rPr>
              <a:t> </a:t>
            </a:r>
            <a:r>
              <a:rPr lang="es-ES" sz="4000" b="1" u="sng" dirty="0" err="1" smtClean="0">
                <a:solidFill>
                  <a:srgbClr val="C00000"/>
                </a:solidFill>
              </a:rPr>
              <a:t>Equador</a:t>
            </a:r>
            <a:r>
              <a:rPr lang="es-ES" sz="4000" b="1" u="sng" dirty="0" smtClean="0">
                <a:solidFill>
                  <a:srgbClr val="C00000"/>
                </a:solidFill>
              </a:rPr>
              <a:t>, art. 423, incisos 1 a 7</a:t>
            </a:r>
          </a:p>
          <a:p>
            <a:pPr algn="ctr"/>
            <a:r>
              <a:rPr lang="pt-BR" sz="4000" b="1" dirty="0" smtClean="0">
                <a:solidFill>
                  <a:srgbClr val="C00000"/>
                </a:solidFill>
              </a:rPr>
              <a:t>9) Const. Guatemala art. 150</a:t>
            </a:r>
          </a:p>
          <a:p>
            <a:pPr algn="ctr"/>
            <a:r>
              <a:rPr lang="pt-BR" sz="4000" b="1" dirty="0" smtClean="0">
                <a:solidFill>
                  <a:srgbClr val="C00000"/>
                </a:solidFill>
              </a:rPr>
              <a:t>10) Const. Nicarágua, art. 5°</a:t>
            </a:r>
            <a:endParaRPr lang="es-ES" sz="4000" b="1" dirty="0" smtClean="0">
              <a:solidFill>
                <a:srgbClr val="C00000"/>
              </a:solidFill>
            </a:endParaRPr>
          </a:p>
          <a:p>
            <a:pPr algn="ctr"/>
            <a:r>
              <a:rPr lang="pt-BR" sz="4000" b="1" dirty="0" smtClean="0">
                <a:solidFill>
                  <a:srgbClr val="C00000"/>
                </a:solidFill>
              </a:rPr>
              <a:t>11) Const. República Dominicana, art. 26.5</a:t>
            </a:r>
          </a:p>
          <a:p>
            <a:pPr algn="ctr"/>
            <a:r>
              <a:rPr lang="pt-BR" sz="4000" b="1" dirty="0" smtClean="0">
                <a:solidFill>
                  <a:srgbClr val="C00000"/>
                </a:solidFill>
              </a:rPr>
              <a:t>12) Const. Uruguai, art. 6°</a:t>
            </a:r>
            <a:endParaRPr lang="es-ES" sz="4000" b="1" dirty="0" smtClean="0">
              <a:solidFill>
                <a:srgbClr val="C00000"/>
              </a:solidFill>
            </a:endParaRPr>
          </a:p>
          <a:p>
            <a:endParaRPr lang="pt-BR" dirty="0" smtClean="0"/>
          </a:p>
          <a:p>
            <a:endParaRPr lang="es-ES" dirty="0"/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15570988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32228" y="609600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pt-BR" sz="4400" b="1" u="sng" dirty="0" smtClean="0">
                <a:solidFill>
                  <a:srgbClr val="C00000"/>
                </a:solidFill>
              </a:rPr>
              <a:t>CRFB - </a:t>
            </a:r>
            <a:r>
              <a:rPr lang="pt-BR" sz="4400" b="1" u="sng" dirty="0">
                <a:solidFill>
                  <a:srgbClr val="C00000"/>
                </a:solidFill>
              </a:rPr>
              <a:t>Art. </a:t>
            </a:r>
            <a:r>
              <a:rPr lang="pt-BR" sz="4400" b="1" u="sng" dirty="0" smtClean="0">
                <a:solidFill>
                  <a:srgbClr val="C00000"/>
                </a:solidFill>
              </a:rPr>
              <a:t>4º</a:t>
            </a:r>
            <a:r>
              <a:rPr lang="pt-BR" sz="4400" b="1" u="sng" dirty="0">
                <a:solidFill>
                  <a:srgbClr val="C00000"/>
                </a:solidFill>
              </a:rPr>
              <a:t/>
            </a:r>
            <a:br>
              <a:rPr lang="pt-BR" sz="4400" b="1" u="sng" dirty="0">
                <a:solidFill>
                  <a:srgbClr val="C00000"/>
                </a:solidFill>
              </a:rPr>
            </a:br>
            <a:endParaRPr lang="es-ES" sz="4400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32228" y="2160589"/>
            <a:ext cx="8596668" cy="3880773"/>
          </a:xfrm>
        </p:spPr>
        <p:txBody>
          <a:bodyPr>
            <a:noAutofit/>
          </a:bodyPr>
          <a:lstStyle/>
          <a:p>
            <a:pPr algn="just"/>
            <a:r>
              <a:rPr lang="pt-BR" sz="265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6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República Federativa do Brasil rege-se nas suas relações internacionais pelos seguintes princípios</a:t>
            </a:r>
            <a:r>
              <a:rPr lang="pt-BR" sz="265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pt-BR" sz="265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(...)</a:t>
            </a:r>
          </a:p>
          <a:p>
            <a:pPr algn="just"/>
            <a:r>
              <a:rPr lang="pt-BR" sz="265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Parágrafo </a:t>
            </a:r>
            <a:r>
              <a:rPr lang="pt-BR" sz="265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único</a:t>
            </a:r>
            <a:r>
              <a:rPr lang="pt-BR" sz="26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 República Federativa do Brasil buscará a integração econômica, política, social e cultural dos povos da América Latina, visando à formação de uma </a:t>
            </a:r>
            <a:r>
              <a:rPr lang="pt-BR" sz="265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comunidade latino-americana de nações.</a:t>
            </a:r>
            <a:endParaRPr lang="es-ES" sz="2650" b="1" u="sng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257761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19909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t-BR" sz="24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24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6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Previsão Constitucional </a:t>
            </a:r>
            <a:r>
              <a:rPr lang="pt-BR" sz="26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Direito do Trabalho na </a:t>
            </a:r>
            <a:r>
              <a:rPr lang="pt-BR" sz="26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endParaRPr lang="pt-BR" sz="2600" b="1" u="sng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119909" y="1584101"/>
            <a:ext cx="8596668" cy="4649274"/>
          </a:xfrm>
        </p:spPr>
        <p:txBody>
          <a:bodyPr>
            <a:normAutofit fontScale="92500"/>
          </a:bodyPr>
          <a:lstStyle/>
          <a:p>
            <a:pPr algn="ctr"/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r>
              <a:rPr lang="pt-BR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Argentina (artigo 14-Bis)         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lang="pt-BR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Bolívia (artigos 46/55)                                             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</a:t>
            </a:r>
            <a:r>
              <a:rPr lang="pt-BR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Chile (artigo 19, incisos 16/19)      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</a:t>
            </a:r>
            <a:r>
              <a:rPr lang="pt-BR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Colômbia (artigos 53/57)                        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5) </a:t>
            </a:r>
            <a:r>
              <a:rPr lang="pt-BR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Costa Rica (artigos 56/74)  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6)</a:t>
            </a:r>
            <a:r>
              <a:rPr lang="pt-BR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Cuba (artigos 64/70) 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7) </a:t>
            </a:r>
            <a:r>
              <a:rPr lang="pt-BR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Equador (artigos 325/333)   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8)</a:t>
            </a:r>
            <a:r>
              <a:rPr lang="pt-BR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Salvador (artigos 37 a 52) 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9) </a:t>
            </a:r>
            <a:r>
              <a:rPr lang="pt-BR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Guatemala (artigos 101/106) 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10)</a:t>
            </a:r>
            <a:r>
              <a:rPr lang="pt-BR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Honduras (artigos 127/141)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11)</a:t>
            </a:r>
            <a:r>
              <a:rPr lang="pt-BR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México (artigo 123  - 1917</a:t>
            </a:r>
            <a:r>
              <a:rPr lang="pt-B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12) </a:t>
            </a:r>
            <a:r>
              <a:rPr lang="pt-BR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Nicarágua (artigos 80/88)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13) </a:t>
            </a:r>
            <a:r>
              <a:rPr lang="pt-BR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Panamá (artigos 64/79) 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14) </a:t>
            </a:r>
            <a:r>
              <a:rPr lang="pt-BR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Paraguai (artigos 86/99)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15) </a:t>
            </a:r>
            <a:r>
              <a:rPr lang="pt-BR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 (artigos 23/29)  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16)</a:t>
            </a:r>
            <a:r>
              <a:rPr lang="pt-BR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República Dominicana (artigo 62)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17) </a:t>
            </a:r>
            <a:r>
              <a:rPr lang="pt-BR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Venezuela (artigos 87/97) 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18)</a:t>
            </a:r>
            <a:r>
              <a:rPr lang="pt-BR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Uruguai (artigos 7 e 53/57)</a:t>
            </a:r>
          </a:p>
          <a:p>
            <a:pPr algn="ctr"/>
            <a:endParaRPr lang="es-ES" dirty="0">
              <a:solidFill>
                <a:srgbClr val="C00000"/>
              </a:solidFill>
            </a:endParaRPr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17352029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75652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t-BR" sz="3000" b="1" u="sng" dirty="0" smtClean="0">
                <a:solidFill>
                  <a:srgbClr val="C00000"/>
                </a:solidFill>
              </a:rPr>
              <a:t>JURISDIÇÃO LABORAL – PREVISÃO CONSTITUCIONAL</a:t>
            </a:r>
            <a:endParaRPr lang="es-ES" sz="3000" b="1" u="sng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75652" y="2160589"/>
            <a:ext cx="8596668" cy="3880773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pt-BR" sz="2600" b="1" dirty="0" smtClean="0">
                <a:solidFill>
                  <a:srgbClr val="C00000"/>
                </a:solidFill>
              </a:rPr>
              <a:t>1) Const. Costa Rica, art. 70</a:t>
            </a:r>
          </a:p>
          <a:p>
            <a:pPr algn="ctr"/>
            <a:r>
              <a:rPr lang="pt-BR" sz="2600" b="1" dirty="0" smtClean="0">
                <a:solidFill>
                  <a:srgbClr val="C00000"/>
                </a:solidFill>
              </a:rPr>
              <a:t>2) Const. El Salvador, art. 49</a:t>
            </a:r>
          </a:p>
          <a:p>
            <a:pPr algn="ctr"/>
            <a:r>
              <a:rPr lang="pt-BR" sz="2600" b="1" dirty="0" smtClean="0">
                <a:solidFill>
                  <a:srgbClr val="C00000"/>
                </a:solidFill>
              </a:rPr>
              <a:t>3) Const. Equador, art. 326, incisos 11 e 12</a:t>
            </a:r>
          </a:p>
          <a:p>
            <a:pPr algn="ctr"/>
            <a:r>
              <a:rPr lang="pt-BR" sz="2600" b="1" dirty="0" smtClean="0">
                <a:solidFill>
                  <a:srgbClr val="C00000"/>
                </a:solidFill>
              </a:rPr>
              <a:t>4) Const. Guatemala, art. 103</a:t>
            </a:r>
          </a:p>
          <a:p>
            <a:pPr algn="ctr"/>
            <a:r>
              <a:rPr lang="pt-BR" sz="2600" b="1" dirty="0" smtClean="0">
                <a:solidFill>
                  <a:srgbClr val="C00000"/>
                </a:solidFill>
              </a:rPr>
              <a:t>5) Const. Honduras, art. 134</a:t>
            </a:r>
          </a:p>
          <a:p>
            <a:pPr algn="ctr"/>
            <a:r>
              <a:rPr lang="pt-BR" sz="2600" b="1" u="sng" dirty="0" smtClean="0">
                <a:solidFill>
                  <a:srgbClr val="C00000"/>
                </a:solidFill>
              </a:rPr>
              <a:t>6) Const. México, art. 123, inciso XX (em transição)</a:t>
            </a:r>
          </a:p>
          <a:p>
            <a:pPr algn="ctr"/>
            <a:r>
              <a:rPr lang="pt-BR" sz="2600" b="1" dirty="0" smtClean="0">
                <a:solidFill>
                  <a:srgbClr val="C00000"/>
                </a:solidFill>
              </a:rPr>
              <a:t>7) Const. Panamá, art. 77</a:t>
            </a:r>
          </a:p>
          <a:p>
            <a:pPr algn="ctr"/>
            <a:r>
              <a:rPr lang="pt-BR" sz="2600" b="1" dirty="0" smtClean="0">
                <a:solidFill>
                  <a:srgbClr val="C00000"/>
                </a:solidFill>
              </a:rPr>
              <a:t>8) Const. Paraguai, art. 256</a:t>
            </a:r>
          </a:p>
          <a:p>
            <a:pPr algn="ctr"/>
            <a:r>
              <a:rPr lang="pt-BR" sz="2600" b="1" dirty="0" smtClean="0">
                <a:solidFill>
                  <a:srgbClr val="C00000"/>
                </a:solidFill>
              </a:rPr>
              <a:t>9) Const. Venezuela, DT, art. 4.4</a:t>
            </a:r>
          </a:p>
          <a:p>
            <a:pPr algn="ctr"/>
            <a:r>
              <a:rPr lang="pt-BR" sz="2600" b="1" dirty="0" smtClean="0">
                <a:solidFill>
                  <a:srgbClr val="C00000"/>
                </a:solidFill>
              </a:rPr>
              <a:t>10) Const. Bolívia, art. 50</a:t>
            </a:r>
          </a:p>
          <a:p>
            <a:pPr algn="ctr"/>
            <a:r>
              <a:rPr lang="pt-BR" sz="2600" b="1" u="sng" dirty="0" smtClean="0">
                <a:solidFill>
                  <a:srgbClr val="C00000"/>
                </a:solidFill>
              </a:rPr>
              <a:t>Demais países: Previsão na legislação ordinária.</a:t>
            </a:r>
          </a:p>
          <a:p>
            <a:endParaRPr lang="es-ES" b="1" u="sng" dirty="0">
              <a:solidFill>
                <a:srgbClr val="C00000"/>
              </a:solidFill>
            </a:endParaRPr>
          </a:p>
          <a:p>
            <a:endParaRPr lang="es-ES" dirty="0"/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33810289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38699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t-BR" sz="4000" b="1" u="sng" dirty="0" smtClean="0">
                <a:solidFill>
                  <a:srgbClr val="C00000"/>
                </a:solidFill>
              </a:rPr>
              <a:t>Estrutura legal infraconstitucional</a:t>
            </a:r>
            <a:endParaRPr lang="es-ES" sz="4000" b="1" u="sng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35668" y="1696949"/>
            <a:ext cx="8596668" cy="3880773"/>
          </a:xfrm>
        </p:spPr>
        <p:txBody>
          <a:bodyPr>
            <a:normAutofit/>
          </a:bodyPr>
          <a:lstStyle/>
          <a:p>
            <a:pPr algn="ctr"/>
            <a:r>
              <a:rPr lang="pt-BR" sz="2800" b="1" u="sng" dirty="0" smtClean="0">
                <a:solidFill>
                  <a:srgbClr val="C00000"/>
                </a:solidFill>
              </a:rPr>
              <a:t>Legislação Laboral Unitária 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</a:rPr>
              <a:t> </a:t>
            </a:r>
            <a:r>
              <a:rPr lang="pt-BR" sz="2400" b="1" u="sng" dirty="0" smtClean="0">
                <a:solidFill>
                  <a:srgbClr val="C00000"/>
                </a:solidFill>
              </a:rPr>
              <a:t>Lei estrutural: direito material </a:t>
            </a:r>
            <a:r>
              <a:rPr lang="pt-BR" sz="2400" b="1" u="sng" dirty="0" smtClean="0">
                <a:solidFill>
                  <a:srgbClr val="C00000"/>
                </a:solidFill>
              </a:rPr>
              <a:t>e </a:t>
            </a:r>
            <a:r>
              <a:rPr lang="pt-BR" sz="2400" b="1" u="sng" dirty="0" smtClean="0">
                <a:solidFill>
                  <a:srgbClr val="C00000"/>
                </a:solidFill>
              </a:rPr>
              <a:t>direito processual</a:t>
            </a:r>
            <a:r>
              <a:rPr lang="pt-BR" sz="2400" b="1" dirty="0" smtClean="0">
                <a:solidFill>
                  <a:srgbClr val="C00000"/>
                </a:solidFill>
              </a:rPr>
              <a:t>: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</a:t>
            </a:r>
            <a:r>
              <a:rPr lang="pt-BR" sz="2400" b="1" dirty="0" smtClean="0">
                <a:solidFill>
                  <a:srgbClr val="C00000"/>
                </a:solidFill>
              </a:rPr>
              <a:t> </a:t>
            </a:r>
            <a:r>
              <a:rPr lang="pt-BR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Chile (CT – 5/1931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B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Costa Rica 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(CT)  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3)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Cuba 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(CT) </a:t>
            </a:r>
            <a:r>
              <a:rPr lang="pt-B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B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Salvador 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(CT) </a:t>
            </a:r>
            <a:r>
              <a:rPr lang="pt-B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pt-B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Guatemala 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(CT) </a:t>
            </a:r>
          </a:p>
          <a:p>
            <a:pPr algn="ctr"/>
            <a:r>
              <a:rPr lang="pt-B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pt-B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Honduras (CT) </a:t>
            </a:r>
            <a:r>
              <a:rPr lang="pt-B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pt-B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México </a:t>
            </a:r>
            <a:r>
              <a:rPr lang="pt-BR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(LFT – 8/1931) </a:t>
            </a:r>
          </a:p>
          <a:p>
            <a:pPr algn="ctr"/>
            <a:r>
              <a:rPr lang="pt-B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pt-B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Panamá 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(CT) </a:t>
            </a:r>
            <a:r>
              <a:rPr lang="pt-B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pt-B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República Dominicana 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(CT)</a:t>
            </a:r>
            <a:endParaRPr lang="pt-BR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27695577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25965" y="609600"/>
            <a:ext cx="8596668" cy="1320800"/>
          </a:xfrm>
        </p:spPr>
        <p:txBody>
          <a:bodyPr/>
          <a:lstStyle/>
          <a:p>
            <a:pPr algn="ctr"/>
            <a:r>
              <a:rPr lang="pt-BR" b="1" u="sng" dirty="0">
                <a:solidFill>
                  <a:srgbClr val="C00000"/>
                </a:solidFill>
              </a:rPr>
              <a:t>Estrutura legal infraconstitucional</a:t>
            </a:r>
            <a:endParaRPr lang="es-E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25965" y="2160589"/>
            <a:ext cx="8596668" cy="3880773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pt-BR" sz="2800" b="1" u="sng" dirty="0" smtClean="0">
                <a:solidFill>
                  <a:srgbClr val="C00000"/>
                </a:solidFill>
              </a:rPr>
              <a:t>Legislação Laboral Binária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</a:rPr>
              <a:t> </a:t>
            </a:r>
            <a:r>
              <a:rPr lang="pt-BR" sz="2400" b="1" u="sng" dirty="0" smtClean="0">
                <a:solidFill>
                  <a:srgbClr val="C00000"/>
                </a:solidFill>
              </a:rPr>
              <a:t>Lei central </a:t>
            </a:r>
            <a:r>
              <a:rPr lang="pt-BR" sz="2400" b="1" dirty="0" smtClean="0">
                <a:solidFill>
                  <a:srgbClr val="C00000"/>
                </a:solidFill>
              </a:rPr>
              <a:t>para a dimensão material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</a:rPr>
              <a:t> </a:t>
            </a:r>
            <a:r>
              <a:rPr lang="pt-BR" sz="2400" b="1" u="sng" dirty="0" smtClean="0">
                <a:solidFill>
                  <a:srgbClr val="C00000"/>
                </a:solidFill>
              </a:rPr>
              <a:t>Lei central</a:t>
            </a:r>
            <a:r>
              <a:rPr lang="pt-BR" sz="2400" b="1" dirty="0" smtClean="0">
                <a:solidFill>
                  <a:srgbClr val="C00000"/>
                </a:solidFill>
              </a:rPr>
              <a:t> para a dimensão processual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</a:t>
            </a:r>
            <a:r>
              <a:rPr lang="pt-BR" sz="2400" b="1" dirty="0" smtClean="0">
                <a:solidFill>
                  <a:srgbClr val="C00000"/>
                </a:solidFill>
              </a:rPr>
              <a:t> Bolívia (LGT e CPT)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</a:rPr>
              <a:t> </a:t>
            </a:r>
            <a:r>
              <a:rPr lang="pt-B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</a:t>
            </a:r>
            <a:r>
              <a:rPr lang="pt-BR" sz="2400" b="1" dirty="0" smtClean="0">
                <a:solidFill>
                  <a:srgbClr val="C00000"/>
                </a:solidFill>
              </a:rPr>
              <a:t> Colômbia (CST e CPTSS)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</a:t>
            </a:r>
            <a:r>
              <a:rPr lang="pt-BR" sz="2400" b="1" dirty="0" smtClean="0">
                <a:solidFill>
                  <a:srgbClr val="C00000"/>
                </a:solidFill>
              </a:rPr>
              <a:t>Nicarágua (CT e CPTSS – 2012/2013)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</a:t>
            </a:r>
            <a:r>
              <a:rPr lang="pt-BR" sz="2400" b="1" dirty="0" smtClean="0">
                <a:solidFill>
                  <a:srgbClr val="C00000"/>
                </a:solidFill>
              </a:rPr>
              <a:t> Paraguai (CT e CPT)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</a:t>
            </a:r>
            <a:r>
              <a:rPr lang="pt-BR" sz="2400" b="1" dirty="0" smtClean="0">
                <a:solidFill>
                  <a:srgbClr val="C00000"/>
                </a:solidFill>
              </a:rPr>
              <a:t> Venezuela (LOTTT e LOPT)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</a:rPr>
              <a:t>6) Equador (CT e COGP – 2015/2016)</a:t>
            </a:r>
          </a:p>
          <a:p>
            <a:pPr algn="ctr"/>
            <a:endParaRPr lang="pt-BR" sz="2400" b="1" dirty="0" smtClean="0">
              <a:solidFill>
                <a:srgbClr val="C00000"/>
              </a:solidFill>
            </a:endParaRPr>
          </a:p>
          <a:p>
            <a:pPr algn="ctr"/>
            <a:endParaRPr lang="es-ES" b="1" dirty="0">
              <a:solidFill>
                <a:srgbClr val="C00000"/>
              </a:solidFill>
            </a:endParaRPr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12438214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32019" y="609600"/>
            <a:ext cx="8596668" cy="1320800"/>
          </a:xfrm>
        </p:spPr>
        <p:txBody>
          <a:bodyPr/>
          <a:lstStyle/>
          <a:p>
            <a:pPr algn="ctr"/>
            <a:r>
              <a:rPr lang="pt-BR" b="1" u="sng" dirty="0">
                <a:solidFill>
                  <a:srgbClr val="C00000"/>
                </a:solidFill>
              </a:rPr>
              <a:t>Estrutura legal infraconstitucional</a:t>
            </a:r>
            <a:endParaRPr lang="es-E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932019" y="2160589"/>
            <a:ext cx="8596668" cy="3880773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pt-BR" sz="2800" b="1" u="sng" dirty="0" smtClean="0">
                <a:solidFill>
                  <a:srgbClr val="C00000"/>
                </a:solidFill>
              </a:rPr>
              <a:t>Casos </a:t>
            </a:r>
            <a:r>
              <a:rPr lang="pt-BR" sz="2800" b="1" u="sng" dirty="0">
                <a:solidFill>
                  <a:srgbClr val="C00000"/>
                </a:solidFill>
              </a:rPr>
              <a:t>E</a:t>
            </a:r>
            <a:r>
              <a:rPr lang="pt-BR" sz="2800" b="1" u="sng" dirty="0" smtClean="0">
                <a:solidFill>
                  <a:srgbClr val="C00000"/>
                </a:solidFill>
              </a:rPr>
              <a:t>speciais: Legislação Laboral </a:t>
            </a:r>
            <a:r>
              <a:rPr lang="pt-BR" sz="2800" b="1" u="sng" dirty="0">
                <a:solidFill>
                  <a:srgbClr val="C00000"/>
                </a:solidFill>
              </a:rPr>
              <a:t>M</a:t>
            </a:r>
            <a:r>
              <a:rPr lang="pt-BR" sz="2800" b="1" u="sng" dirty="0" smtClean="0">
                <a:solidFill>
                  <a:srgbClr val="C00000"/>
                </a:solidFill>
              </a:rPr>
              <a:t>ultifária </a:t>
            </a:r>
          </a:p>
          <a:p>
            <a:pPr algn="just"/>
            <a:r>
              <a:rPr lang="pt-B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pt-BR" sz="2400" b="1" dirty="0" smtClean="0">
                <a:solidFill>
                  <a:srgbClr val="C00000"/>
                </a:solidFill>
              </a:rPr>
              <a:t>) </a:t>
            </a:r>
            <a:r>
              <a:rPr lang="pt-BR" sz="2400" b="1" u="sng" dirty="0" smtClean="0">
                <a:solidFill>
                  <a:srgbClr val="C00000"/>
                </a:solidFill>
              </a:rPr>
              <a:t>Argentina</a:t>
            </a:r>
            <a:r>
              <a:rPr lang="pt-BR" sz="2400" b="1" dirty="0" smtClean="0">
                <a:solidFill>
                  <a:srgbClr val="C00000"/>
                </a:solidFill>
              </a:rPr>
              <a:t> – direito material nacional relativamente unificado (LCT - direito individual e Leis 14.250, 14.786, 23.546, 23.551 e 24.185 - direito coletivo) e direito processual provincial (extremamente fragmentado – 23 províncias mais a CABA)</a:t>
            </a:r>
          </a:p>
          <a:p>
            <a:pPr algn="just"/>
            <a:r>
              <a:rPr lang="pt-B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</a:t>
            </a:r>
            <a:r>
              <a:rPr lang="pt-BR" sz="2400" b="1" dirty="0" smtClean="0">
                <a:solidFill>
                  <a:srgbClr val="C00000"/>
                </a:solidFill>
              </a:rPr>
              <a:t> </a:t>
            </a:r>
            <a:r>
              <a:rPr lang="pt-BR" sz="2400" b="1" u="sng" dirty="0" smtClean="0">
                <a:solidFill>
                  <a:srgbClr val="C00000"/>
                </a:solidFill>
              </a:rPr>
              <a:t>Peru</a:t>
            </a:r>
            <a:r>
              <a:rPr lang="pt-BR" sz="2400" b="1" dirty="0" smtClean="0">
                <a:solidFill>
                  <a:srgbClr val="C00000"/>
                </a:solidFill>
              </a:rPr>
              <a:t> – direito material nacional fragmentado e direito processual unificado(LPT </a:t>
            </a:r>
            <a:r>
              <a:rPr lang="pt-BR" sz="2400" b="1" dirty="0">
                <a:solidFill>
                  <a:srgbClr val="C00000"/>
                </a:solidFill>
              </a:rPr>
              <a:t>– 2009</a:t>
            </a:r>
            <a:r>
              <a:rPr lang="pt-BR" sz="2400" b="1" dirty="0" smtClean="0">
                <a:solidFill>
                  <a:srgbClr val="C00000"/>
                </a:solidFill>
              </a:rPr>
              <a:t>)</a:t>
            </a:r>
          </a:p>
          <a:p>
            <a:pPr algn="just"/>
            <a:r>
              <a:rPr lang="pt-B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</a:t>
            </a:r>
            <a:r>
              <a:rPr lang="pt-BR" sz="2400" b="1" dirty="0" smtClean="0">
                <a:solidFill>
                  <a:srgbClr val="C00000"/>
                </a:solidFill>
              </a:rPr>
              <a:t> </a:t>
            </a:r>
            <a:r>
              <a:rPr lang="pt-BR" sz="2400" b="1" u="sng" dirty="0" smtClean="0">
                <a:solidFill>
                  <a:srgbClr val="C00000"/>
                </a:solidFill>
              </a:rPr>
              <a:t>Uruguai</a:t>
            </a:r>
            <a:r>
              <a:rPr lang="pt-BR" sz="2400" b="1" dirty="0" smtClean="0">
                <a:solidFill>
                  <a:srgbClr val="C00000"/>
                </a:solidFill>
              </a:rPr>
              <a:t> - direito material nacional fragmentado e direito processual unificado (LAPL – 2009) </a:t>
            </a:r>
          </a:p>
          <a:p>
            <a:pPr algn="just"/>
            <a:endParaRPr lang="es-ES" dirty="0"/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34544670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4753" y="609600"/>
            <a:ext cx="8596668" cy="1320800"/>
          </a:xfrm>
        </p:spPr>
        <p:txBody>
          <a:bodyPr/>
          <a:lstStyle/>
          <a:p>
            <a:pPr algn="ctr"/>
            <a:r>
              <a:rPr lang="pt-BR" b="1" u="sng" dirty="0">
                <a:solidFill>
                  <a:srgbClr val="C00000"/>
                </a:solidFill>
              </a:rPr>
              <a:t>JUSTIÇA DO TRABALHO – CONE SUL</a:t>
            </a:r>
            <a:endParaRPr lang="es-ES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4753" y="2489815"/>
            <a:ext cx="8596668" cy="3551547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pt-BR" sz="2400" b="1" u="sng" dirty="0" smtClean="0">
                <a:solidFill>
                  <a:srgbClr val="C00000"/>
                </a:solidFill>
              </a:rPr>
              <a:t>ARGENTINA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</a:rPr>
              <a:t>Organização judicial descentralizada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</a:rPr>
              <a:t>Ingresso mediante concurso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</a:rPr>
              <a:t>Especialização em dois graus de jurisdição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</a:rPr>
              <a:t>Natural Preponderância da Justiça Nacional (CABA)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</a:rPr>
              <a:t>Execução dificultosa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</a:rPr>
              <a:t>Oralidade X Escritura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</a:rPr>
              <a:t>Lei 15.057 (</a:t>
            </a:r>
            <a:r>
              <a:rPr lang="pt-BR" sz="2400" b="1" dirty="0">
                <a:solidFill>
                  <a:srgbClr val="C00000"/>
                </a:solidFill>
              </a:rPr>
              <a:t>PROV. BA: </a:t>
            </a:r>
            <a:r>
              <a:rPr lang="pt-BR" sz="2400" b="1" dirty="0" smtClean="0">
                <a:solidFill>
                  <a:srgbClr val="C00000"/>
                </a:solidFill>
              </a:rPr>
              <a:t>2018/2020).</a:t>
            </a:r>
          </a:p>
          <a:p>
            <a:endParaRPr lang="es-ES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354" y="1263360"/>
            <a:ext cx="2492961" cy="122645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22858240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00912" y="609600"/>
            <a:ext cx="8596668" cy="1320800"/>
          </a:xfrm>
        </p:spPr>
        <p:txBody>
          <a:bodyPr/>
          <a:lstStyle/>
          <a:p>
            <a:pPr algn="ctr"/>
            <a:r>
              <a:rPr lang="pt-BR" b="1" u="sng" dirty="0">
                <a:solidFill>
                  <a:srgbClr val="C00000"/>
                </a:solidFill>
              </a:rPr>
              <a:t>JUSTIÇA DO TRABALHO – CONE SUL</a:t>
            </a:r>
            <a:endParaRPr lang="es-ES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00912" y="2584450"/>
            <a:ext cx="8596668" cy="3880773"/>
          </a:xfrm>
        </p:spPr>
        <p:txBody>
          <a:bodyPr>
            <a:normAutofit/>
          </a:bodyPr>
          <a:lstStyle/>
          <a:p>
            <a:pPr algn="ctr"/>
            <a:r>
              <a:rPr lang="pt-BR" sz="2600" b="1" u="sng" dirty="0" smtClean="0">
                <a:solidFill>
                  <a:srgbClr val="C00000"/>
                </a:solidFill>
              </a:rPr>
              <a:t>PARAGUAI</a:t>
            </a:r>
          </a:p>
          <a:p>
            <a:pPr algn="ctr"/>
            <a:r>
              <a:rPr lang="pt-BR" sz="2600" b="1" dirty="0" smtClean="0">
                <a:solidFill>
                  <a:srgbClr val="C00000"/>
                </a:solidFill>
              </a:rPr>
              <a:t>Concurso geral </a:t>
            </a:r>
          </a:p>
          <a:p>
            <a:pPr algn="ctr"/>
            <a:r>
              <a:rPr lang="pt-BR" sz="2600" b="1" dirty="0" smtClean="0">
                <a:solidFill>
                  <a:srgbClr val="C00000"/>
                </a:solidFill>
              </a:rPr>
              <a:t>Especialização em primeiro e segundo graus</a:t>
            </a:r>
          </a:p>
          <a:p>
            <a:pPr algn="ctr"/>
            <a:r>
              <a:rPr lang="pt-BR" sz="2600" b="1" dirty="0" smtClean="0">
                <a:solidFill>
                  <a:srgbClr val="C00000"/>
                </a:solidFill>
              </a:rPr>
              <a:t>Especialização restrita à Capital e cidades maiores</a:t>
            </a:r>
          </a:p>
          <a:p>
            <a:pPr algn="ctr"/>
            <a:r>
              <a:rPr lang="pt-BR" sz="2600" b="1" dirty="0" smtClean="0">
                <a:solidFill>
                  <a:srgbClr val="C00000"/>
                </a:solidFill>
              </a:rPr>
              <a:t>Problema: Formação específica dos magistrados</a:t>
            </a:r>
          </a:p>
          <a:p>
            <a:pPr algn="ctr"/>
            <a:r>
              <a:rPr lang="pt-BR" sz="2600" b="1" dirty="0" smtClean="0">
                <a:solidFill>
                  <a:srgbClr val="C00000"/>
                </a:solidFill>
              </a:rPr>
              <a:t> Pouca aplicação do DIT</a:t>
            </a:r>
            <a:endParaRPr lang="es-ES" sz="26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621" y="1270000"/>
            <a:ext cx="2381250" cy="131445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13764895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31603" y="609600"/>
            <a:ext cx="8596668" cy="1320800"/>
          </a:xfrm>
        </p:spPr>
        <p:txBody>
          <a:bodyPr/>
          <a:lstStyle/>
          <a:p>
            <a:pPr algn="ctr"/>
            <a:r>
              <a:rPr lang="pt-BR" b="1" u="sng" dirty="0">
                <a:solidFill>
                  <a:srgbClr val="C00000"/>
                </a:solidFill>
              </a:rPr>
              <a:t>JUSTIÇA DO TRABALHO – CONE SUL</a:t>
            </a:r>
            <a:endParaRPr lang="es-ES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731603" y="2517422"/>
            <a:ext cx="8596668" cy="3880773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pt-BR" sz="32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URUGUAI</a:t>
            </a:r>
          </a:p>
          <a:p>
            <a:pPr algn="ctr"/>
            <a:r>
              <a:rPr lang="pt-BR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“País de classes médias” </a:t>
            </a:r>
          </a:p>
          <a:p>
            <a:pPr algn="ctr"/>
            <a:r>
              <a:rPr lang="pt-BR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Juízes designados pela Suprema Corte após um curso de 2 anos</a:t>
            </a:r>
          </a:p>
          <a:p>
            <a:pPr algn="ctr"/>
            <a:r>
              <a:rPr lang="pt-BR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Especialização em primeiro e segundo graus</a:t>
            </a:r>
          </a:p>
          <a:p>
            <a:pPr algn="ctr"/>
            <a:r>
              <a:rPr lang="pt-BR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Montevideo: 22 Juízes em primeira instância e 12 Juízes de Apelação (04 Tribunais).</a:t>
            </a:r>
          </a:p>
          <a:p>
            <a:pPr algn="ctr"/>
            <a:r>
              <a:rPr lang="pt-BR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Etapa conciliatória prévia perante o Ministério do Trabalho – 65% de êxito na conciliação</a:t>
            </a:r>
          </a:p>
          <a:p>
            <a:pPr algn="ctr"/>
            <a:r>
              <a:rPr lang="pt-BR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Sentenças Líquidas (LAPL, art. 15); Execução judicial “tranquila”</a:t>
            </a:r>
          </a:p>
          <a:p>
            <a:pPr algn="ctr"/>
            <a:r>
              <a:rPr lang="pt-BR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 problema: </a:t>
            </a:r>
            <a:r>
              <a:rPr lang="pt-BR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BR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nfraestrutura judicial</a:t>
            </a:r>
          </a:p>
          <a:p>
            <a:endParaRPr lang="es-ES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021" y="1150114"/>
            <a:ext cx="2421230" cy="136730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14669064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94441" y="609600"/>
            <a:ext cx="8596668" cy="1320800"/>
          </a:xfrm>
        </p:spPr>
        <p:txBody>
          <a:bodyPr/>
          <a:lstStyle/>
          <a:p>
            <a:pPr algn="ctr"/>
            <a:r>
              <a:rPr lang="pt-BR" b="1" u="sng" dirty="0" smtClean="0">
                <a:solidFill>
                  <a:srgbClr val="C00000"/>
                </a:solidFill>
              </a:rPr>
              <a:t>JUSTIÇA DO TRABALHO – CONE SUL</a:t>
            </a:r>
            <a:endParaRPr lang="es-ES" b="1" u="sng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94441" y="2305318"/>
            <a:ext cx="8596668" cy="3736044"/>
          </a:xfrm>
        </p:spPr>
        <p:txBody>
          <a:bodyPr>
            <a:normAutofit fontScale="85000" lnSpcReduction="20000"/>
          </a:bodyPr>
          <a:lstStyle/>
          <a:p>
            <a:pPr algn="ctr"/>
            <a:endParaRPr lang="pt-BR" b="1" dirty="0" smtClean="0">
              <a:solidFill>
                <a:srgbClr val="C00000"/>
              </a:solidFill>
            </a:endParaRPr>
          </a:p>
          <a:p>
            <a:pPr algn="ctr"/>
            <a:r>
              <a:rPr lang="pt-BR" sz="2400" b="1" u="sng" dirty="0" smtClean="0">
                <a:solidFill>
                  <a:srgbClr val="C00000"/>
                </a:solidFill>
              </a:rPr>
              <a:t>CHILE</a:t>
            </a:r>
          </a:p>
          <a:p>
            <a:pPr algn="ctr"/>
            <a:r>
              <a:rPr lang="pt-BR" sz="2400" b="1" u="sng" dirty="0" smtClean="0">
                <a:solidFill>
                  <a:srgbClr val="C00000"/>
                </a:solidFill>
              </a:rPr>
              <a:t>Justiça do Trabalho extinta em 1981</a:t>
            </a:r>
          </a:p>
          <a:p>
            <a:pPr algn="ctr"/>
            <a:r>
              <a:rPr lang="pt-BR" sz="2400" b="1" u="sng" dirty="0" smtClean="0">
                <a:solidFill>
                  <a:srgbClr val="C00000"/>
                </a:solidFill>
              </a:rPr>
              <a:t>Reinstalada em 1986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</a:rPr>
              <a:t>Concurso geral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</a:rPr>
              <a:t>Especialização formal em primeiro grau de jurisdição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</a:rPr>
              <a:t>90 Juízes do Trabalho 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</a:rPr>
              <a:t>Procedimento oral  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</a:rPr>
              <a:t>Não existe apelação para matéria de fato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</a:rPr>
              <a:t>Principal problema: direito coletivo</a:t>
            </a:r>
          </a:p>
          <a:p>
            <a:pPr algn="ctr"/>
            <a:endParaRPr lang="pt-BR" sz="2400" b="1" dirty="0" smtClean="0">
              <a:solidFill>
                <a:srgbClr val="C00000"/>
              </a:solidFill>
            </a:endParaRPr>
          </a:p>
        </p:txBody>
      </p:sp>
      <p:pic>
        <p:nvPicPr>
          <p:cNvPr id="4" name="Espaço Reservado para Conteúdo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150" y="1270000"/>
            <a:ext cx="2381250" cy="113834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41428033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25756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t-BR" sz="4400" b="1" u="sng" dirty="0" smtClean="0">
                <a:solidFill>
                  <a:srgbClr val="C00000"/>
                </a:solidFill>
              </a:rPr>
              <a:t>CASUÍSTICA</a:t>
            </a:r>
            <a:endParaRPr lang="es-ES" sz="4400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925756" y="2160589"/>
            <a:ext cx="8596668" cy="3880773"/>
          </a:xfrm>
        </p:spPr>
        <p:txBody>
          <a:bodyPr/>
          <a:lstStyle/>
          <a:p>
            <a:endParaRPr lang="pt-BR" dirty="0" smtClean="0"/>
          </a:p>
          <a:p>
            <a:pPr algn="just"/>
            <a:r>
              <a:rPr lang="pt-BR" sz="4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Nicarágua,</a:t>
            </a:r>
            <a:r>
              <a:rPr lang="pt-BR" sz="4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CPTSS – Art. 90. 5. </a:t>
            </a:r>
            <a:r>
              <a:rPr lang="pt-BR" sz="4400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nenhum caso</a:t>
            </a:r>
            <a:r>
              <a:rPr lang="pt-BR" sz="4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 admitirá que a demanda seja contestada por escrito.</a:t>
            </a:r>
            <a:endParaRPr lang="es-ES" sz="4400" dirty="0"/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3914898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38282" y="609600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pt-BR" sz="4400" b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Constituição da Bolívia</a:t>
            </a:r>
            <a:r>
              <a:rPr lang="pt-B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br>
              <a:rPr lang="pt-B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s-ES" sz="4400" b="1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938282" y="1930401"/>
            <a:ext cx="8596668" cy="4110962"/>
          </a:xfrm>
        </p:spPr>
        <p:txBody>
          <a:bodyPr>
            <a:noAutofit/>
          </a:bodyPr>
          <a:lstStyle/>
          <a:p>
            <a:pPr algn="just"/>
            <a:r>
              <a:rPr lang="pt-BR" sz="26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Artigo 48. IV</a:t>
            </a:r>
            <a:r>
              <a:rPr lang="pt-BR" sz="2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Salários ou </a:t>
            </a:r>
            <a:r>
              <a:rPr lang="pt-BR" sz="2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soldos, </a:t>
            </a:r>
            <a:r>
              <a:rPr lang="pt-BR" sz="2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direitos trabalhistas, benefícios sociais e contribuições previdenciárias não </a:t>
            </a:r>
            <a:r>
              <a:rPr lang="pt-BR" sz="2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pagas </a:t>
            </a:r>
            <a:r>
              <a:rPr lang="pt-BR" sz="2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têm privilégio e </a:t>
            </a:r>
            <a:r>
              <a:rPr lang="pt-BR" sz="2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preferência </a:t>
            </a:r>
            <a:r>
              <a:rPr lang="pt-BR" sz="2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qualquer outro crédito, e </a:t>
            </a:r>
            <a:r>
              <a:rPr lang="pt-BR" sz="26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 </a:t>
            </a:r>
            <a:r>
              <a:rPr lang="pt-BR" sz="26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impenhoráveis </a:t>
            </a:r>
            <a:r>
              <a:rPr lang="pt-BR" sz="26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imprescritíveis.</a:t>
            </a:r>
            <a:r>
              <a:rPr lang="pt-BR" sz="2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2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26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6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Artigo 52. IV</a:t>
            </a:r>
            <a:r>
              <a:rPr lang="pt-BR" sz="26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BR" sz="2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Os ativos das organizações empresariais, tangíveis e intangíveis, </a:t>
            </a:r>
            <a:r>
              <a:rPr lang="pt-BR" sz="26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 invioláveis ​​e </a:t>
            </a:r>
            <a:r>
              <a:rPr lang="pt-BR" sz="26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impenhoráveis.</a:t>
            </a:r>
            <a:endParaRPr lang="es-ES" sz="2600" b="1" u="sng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33445474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32019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t-BR" sz="4400" b="1" u="sng" dirty="0" smtClean="0">
                <a:solidFill>
                  <a:srgbClr val="C00000"/>
                </a:solidFill>
              </a:rPr>
              <a:t>TERCEIRIZAÇÃO</a:t>
            </a:r>
            <a:endParaRPr lang="es-ES" sz="4400" b="1" u="sng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932019" y="2160589"/>
            <a:ext cx="8596668" cy="3880773"/>
          </a:xfrm>
        </p:spPr>
        <p:txBody>
          <a:bodyPr>
            <a:normAutofit/>
          </a:bodyPr>
          <a:lstStyle/>
          <a:p>
            <a:pPr algn="just"/>
            <a:r>
              <a:rPr lang="pt-BR" sz="2000" b="1" u="sng" dirty="0" smtClean="0">
                <a:solidFill>
                  <a:srgbClr val="C00000"/>
                </a:solidFill>
              </a:rPr>
              <a:t>Constituição do Equador - 1998</a:t>
            </a:r>
            <a:endParaRPr lang="es-ES" sz="2000" b="1" u="sng" dirty="0" smtClean="0">
              <a:solidFill>
                <a:srgbClr val="C00000"/>
              </a:solidFill>
            </a:endParaRPr>
          </a:p>
          <a:p>
            <a:pPr algn="just"/>
            <a:r>
              <a:rPr lang="pt-BR" sz="2000" b="1" dirty="0" smtClean="0">
                <a:solidFill>
                  <a:srgbClr val="C00000"/>
                </a:solidFill>
              </a:rPr>
              <a:t>Sem </a:t>
            </a:r>
            <a:r>
              <a:rPr lang="pt-BR" sz="2000" b="1" dirty="0">
                <a:solidFill>
                  <a:srgbClr val="C00000"/>
                </a:solidFill>
              </a:rPr>
              <a:t>prejuízo da responsabilidade principal do devedor </a:t>
            </a:r>
            <a:r>
              <a:rPr lang="pt-BR" sz="2000" b="1" dirty="0" smtClean="0">
                <a:solidFill>
                  <a:srgbClr val="C00000"/>
                </a:solidFill>
              </a:rPr>
              <a:t>direto, e preservado o </a:t>
            </a:r>
            <a:r>
              <a:rPr lang="pt-BR" sz="2000" b="1" dirty="0">
                <a:solidFill>
                  <a:srgbClr val="C00000"/>
                </a:solidFill>
              </a:rPr>
              <a:t>direito de </a:t>
            </a:r>
            <a:r>
              <a:rPr lang="pt-BR" sz="2000" b="1" dirty="0" smtClean="0">
                <a:solidFill>
                  <a:srgbClr val="C00000"/>
                </a:solidFill>
              </a:rPr>
              <a:t>repetição, </a:t>
            </a:r>
            <a:r>
              <a:rPr lang="pt-BR" sz="2000" b="1" u="sng" dirty="0">
                <a:solidFill>
                  <a:srgbClr val="C00000"/>
                </a:solidFill>
              </a:rPr>
              <a:t>a pessoa em benefício de </a:t>
            </a:r>
            <a:r>
              <a:rPr lang="pt-BR" sz="2000" b="1" u="sng" dirty="0" smtClean="0">
                <a:solidFill>
                  <a:srgbClr val="C00000"/>
                </a:solidFill>
              </a:rPr>
              <a:t>quem se realize a obra ou se preste o </a:t>
            </a:r>
            <a:r>
              <a:rPr lang="pt-BR" sz="2000" b="1" u="sng" dirty="0">
                <a:solidFill>
                  <a:srgbClr val="C00000"/>
                </a:solidFill>
              </a:rPr>
              <a:t>serviço </a:t>
            </a:r>
            <a:r>
              <a:rPr lang="pt-BR" sz="2000" b="1" u="sng" dirty="0" smtClean="0">
                <a:solidFill>
                  <a:srgbClr val="C00000"/>
                </a:solidFill>
              </a:rPr>
              <a:t>será </a:t>
            </a:r>
            <a:r>
              <a:rPr lang="pt-BR" sz="2000" b="1" u="sng" dirty="0">
                <a:solidFill>
                  <a:srgbClr val="C00000"/>
                </a:solidFill>
              </a:rPr>
              <a:t>solidariamente responsável pelo cumprimento das obrigações trabalhistas</a:t>
            </a:r>
            <a:r>
              <a:rPr lang="pt-BR" sz="2000" b="1" dirty="0">
                <a:solidFill>
                  <a:srgbClr val="C00000"/>
                </a:solidFill>
              </a:rPr>
              <a:t>, </a:t>
            </a:r>
            <a:r>
              <a:rPr lang="pt-BR" sz="2000" b="1" dirty="0" smtClean="0">
                <a:solidFill>
                  <a:srgbClr val="C00000"/>
                </a:solidFill>
              </a:rPr>
              <a:t>ainda que o </a:t>
            </a:r>
            <a:r>
              <a:rPr lang="pt-BR" sz="2000" b="1" dirty="0">
                <a:solidFill>
                  <a:srgbClr val="C00000"/>
                </a:solidFill>
              </a:rPr>
              <a:t>contrato de trabalho </a:t>
            </a:r>
            <a:r>
              <a:rPr lang="pt-BR" sz="2000" b="1" dirty="0" smtClean="0">
                <a:solidFill>
                  <a:srgbClr val="C00000"/>
                </a:solidFill>
              </a:rPr>
              <a:t>se efetue mediante intermediário.</a:t>
            </a:r>
          </a:p>
          <a:p>
            <a:pPr algn="just"/>
            <a:r>
              <a:rPr lang="pt-BR" sz="2000" b="1" u="sng" dirty="0" smtClean="0">
                <a:solidFill>
                  <a:srgbClr val="C00000"/>
                </a:solidFill>
              </a:rPr>
              <a:t>Constituição do Equador 2008</a:t>
            </a:r>
          </a:p>
          <a:p>
            <a:pPr algn="just"/>
            <a:r>
              <a:rPr lang="pt-BR" sz="2000" b="1" dirty="0" smtClean="0">
                <a:solidFill>
                  <a:srgbClr val="C00000"/>
                </a:solidFill>
              </a:rPr>
              <a:t>Art</a:t>
            </a:r>
            <a:r>
              <a:rPr lang="pt-BR" sz="2000" b="1" dirty="0">
                <a:solidFill>
                  <a:srgbClr val="C00000"/>
                </a:solidFill>
              </a:rPr>
              <a:t>. 327.- A relação </a:t>
            </a:r>
            <a:r>
              <a:rPr lang="pt-BR" sz="2000" b="1" dirty="0" smtClean="0">
                <a:solidFill>
                  <a:srgbClr val="C00000"/>
                </a:solidFill>
              </a:rPr>
              <a:t>laboral </a:t>
            </a:r>
            <a:r>
              <a:rPr lang="pt-BR" sz="2000" b="1" dirty="0">
                <a:solidFill>
                  <a:srgbClr val="C00000"/>
                </a:solidFill>
              </a:rPr>
              <a:t>entre trabalhadores e empregadores será bilateral e direta. </a:t>
            </a:r>
            <a:r>
              <a:rPr lang="pt-BR" sz="2000" b="1" dirty="0" smtClean="0">
                <a:solidFill>
                  <a:srgbClr val="C00000"/>
                </a:solidFill>
              </a:rPr>
              <a:t>Toda forma </a:t>
            </a:r>
            <a:r>
              <a:rPr lang="pt-BR" sz="2000" b="1" dirty="0">
                <a:solidFill>
                  <a:srgbClr val="C00000"/>
                </a:solidFill>
              </a:rPr>
              <a:t>de precarização é proibida, como </a:t>
            </a:r>
            <a:r>
              <a:rPr lang="pt-BR" sz="2000" b="1" dirty="0" smtClean="0">
                <a:solidFill>
                  <a:srgbClr val="C00000"/>
                </a:solidFill>
              </a:rPr>
              <a:t>a intermediação </a:t>
            </a:r>
            <a:r>
              <a:rPr lang="pt-BR" sz="2000" b="1" dirty="0">
                <a:solidFill>
                  <a:srgbClr val="C00000"/>
                </a:solidFill>
              </a:rPr>
              <a:t>de mão-de-obra e </a:t>
            </a:r>
            <a:r>
              <a:rPr lang="pt-BR" sz="2000" b="1" u="sng" dirty="0" smtClean="0">
                <a:solidFill>
                  <a:srgbClr val="C00000"/>
                </a:solidFill>
              </a:rPr>
              <a:t>a terceirização </a:t>
            </a:r>
            <a:r>
              <a:rPr lang="pt-BR" sz="2000" b="1" u="sng" dirty="0">
                <a:solidFill>
                  <a:srgbClr val="C00000"/>
                </a:solidFill>
              </a:rPr>
              <a:t>nas atividades </a:t>
            </a:r>
            <a:r>
              <a:rPr lang="pt-BR" sz="2000" b="1" u="sng" dirty="0" smtClean="0">
                <a:solidFill>
                  <a:srgbClr val="C00000"/>
                </a:solidFill>
              </a:rPr>
              <a:t>próprias e habituais </a:t>
            </a:r>
            <a:r>
              <a:rPr lang="pt-BR" sz="2000" b="1" u="sng" dirty="0">
                <a:solidFill>
                  <a:srgbClr val="C00000"/>
                </a:solidFill>
              </a:rPr>
              <a:t>da empresa ou </a:t>
            </a:r>
            <a:r>
              <a:rPr lang="pt-BR" sz="2000" b="1" u="sng" dirty="0" smtClean="0">
                <a:solidFill>
                  <a:srgbClr val="C00000"/>
                </a:solidFill>
              </a:rPr>
              <a:t>empregador</a:t>
            </a:r>
            <a:r>
              <a:rPr lang="pt-BR" sz="2000" b="1" dirty="0">
                <a:solidFill>
                  <a:srgbClr val="C00000"/>
                </a:solidFill>
              </a:rPr>
              <a:t> </a:t>
            </a:r>
            <a:r>
              <a:rPr lang="pt-BR" sz="2000" b="1" dirty="0" smtClean="0">
                <a:solidFill>
                  <a:srgbClr val="C00000"/>
                </a:solidFill>
              </a:rPr>
              <a:t>(...)</a:t>
            </a:r>
            <a:endParaRPr lang="es-ES" sz="2000" b="1" dirty="0">
              <a:solidFill>
                <a:srgbClr val="C00000"/>
              </a:solidFill>
            </a:endParaRPr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26930727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94441" y="609600"/>
            <a:ext cx="8596668" cy="1320800"/>
          </a:xfrm>
        </p:spPr>
        <p:txBody>
          <a:bodyPr/>
          <a:lstStyle/>
          <a:p>
            <a:pPr algn="ctr"/>
            <a:r>
              <a:rPr lang="pt-BR" b="1" u="sng" dirty="0" smtClean="0">
                <a:solidFill>
                  <a:srgbClr val="C00000"/>
                </a:solidFill>
              </a:rPr>
              <a:t>Faculdade decisória ultra/extra petita</a:t>
            </a:r>
            <a:endParaRPr lang="es-ES" b="1" u="sng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94441" y="2160589"/>
            <a:ext cx="8596668" cy="3880773"/>
          </a:xfrm>
        </p:spPr>
        <p:txBody>
          <a:bodyPr>
            <a:noAutofit/>
          </a:bodyPr>
          <a:lstStyle/>
          <a:p>
            <a:pPr algn="just"/>
            <a:r>
              <a:rPr lang="es-ES" sz="2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</a:t>
            </a:r>
            <a:r>
              <a:rPr lang="es-ES" sz="2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50 do CPTSS </a:t>
            </a:r>
            <a:r>
              <a:rPr lang="es-ES" sz="2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colombiano: </a:t>
            </a:r>
            <a:endParaRPr lang="es-ES" sz="23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pt-BR" sz="23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</a:t>
            </a:r>
            <a:r>
              <a:rPr lang="pt-BR" sz="23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50.- Extra e ultra petita</a:t>
            </a:r>
            <a:r>
              <a:rPr lang="pt-BR" sz="2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 juiz de primeira instância poderá ordenar o pagamento de salários, benefícios ou indenizações </a:t>
            </a:r>
            <a:r>
              <a:rPr lang="pt-BR" sz="2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distintos dos pedidos, </a:t>
            </a:r>
            <a:r>
              <a:rPr lang="pt-BR" sz="2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quando os fatos que lhes deram origem tiverem sido discutidos no </a:t>
            </a:r>
            <a:r>
              <a:rPr lang="pt-BR" sz="2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processo </a:t>
            </a:r>
            <a:r>
              <a:rPr lang="pt-BR" sz="2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2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estejam devidamente </a:t>
            </a:r>
            <a:r>
              <a:rPr lang="pt-BR" sz="2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comprovados, ou condenar </a:t>
            </a:r>
            <a:r>
              <a:rPr lang="pt-BR" sz="2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 </a:t>
            </a:r>
            <a:r>
              <a:rPr lang="pt-BR" sz="2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pagamento de valores maiores do que os </a:t>
            </a:r>
            <a:r>
              <a:rPr lang="pt-BR" sz="2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postulados </a:t>
            </a:r>
            <a:r>
              <a:rPr lang="pt-BR" sz="2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 mesmo conceito, quando </a:t>
            </a:r>
            <a:r>
              <a:rPr lang="pt-BR" sz="2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constate que </a:t>
            </a:r>
            <a:r>
              <a:rPr lang="pt-BR" sz="2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estes são inferiores àqueles que correspondem ao trabalhador, de acordo com a lei, e </a:t>
            </a:r>
            <a:r>
              <a:rPr lang="pt-BR" sz="2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sempre </a:t>
            </a:r>
            <a:r>
              <a:rPr lang="pt-BR" sz="2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não tenham sido pagos ”.</a:t>
            </a:r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1742010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13022" y="953037"/>
            <a:ext cx="8596668" cy="5088325"/>
          </a:xfrm>
        </p:spPr>
        <p:txBody>
          <a:bodyPr>
            <a:normAutofit lnSpcReduction="10000"/>
          </a:bodyPr>
          <a:lstStyle/>
          <a:p>
            <a:pPr algn="ctr"/>
            <a:r>
              <a:rPr lang="es-ES" sz="2800" b="1" u="sng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Disposições</a:t>
            </a:r>
            <a:r>
              <a:rPr lang="es-ES" sz="28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similares </a:t>
            </a:r>
            <a:r>
              <a:rPr lang="es-E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>
              <a:buNone/>
            </a:pPr>
            <a:r>
              <a:rPr lang="es-E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1) El Salvador, CT Art. 419</a:t>
            </a:r>
          </a:p>
          <a:p>
            <a:pPr algn="ctr">
              <a:buNone/>
            </a:pPr>
            <a:r>
              <a:rPr lang="es-E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2) Panamá, CT, Art. 535</a:t>
            </a:r>
          </a:p>
          <a:p>
            <a:pPr algn="ctr">
              <a:buNone/>
            </a:pPr>
            <a:r>
              <a:rPr lang="es-E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3) </a:t>
            </a:r>
            <a:r>
              <a:rPr lang="es-ES" sz="2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Paraguai</a:t>
            </a:r>
            <a:r>
              <a:rPr lang="es-E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CPT, Art. 229</a:t>
            </a:r>
          </a:p>
          <a:p>
            <a:pPr algn="ctr">
              <a:buNone/>
            </a:pPr>
            <a:r>
              <a:rPr lang="pt-B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 Bolivia, CPT, 202, “c</a:t>
            </a:r>
            <a:r>
              <a:rPr lang="es-E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endParaRPr lang="es-ES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s-E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5) Honduras, CT, Art. 728; </a:t>
            </a:r>
          </a:p>
          <a:p>
            <a:pPr algn="ctr">
              <a:buNone/>
            </a:pPr>
            <a:r>
              <a:rPr lang="es-E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6) Venezuela, LOPT, Art. </a:t>
            </a:r>
            <a:r>
              <a:rPr lang="es-E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6º</a:t>
            </a:r>
            <a:endParaRPr lang="es-ES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s-E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7) </a:t>
            </a:r>
            <a:r>
              <a:rPr lang="es-ES" sz="2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</a:t>
            </a:r>
            <a:r>
              <a:rPr lang="es-E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LPT, art. </a:t>
            </a:r>
            <a:r>
              <a:rPr lang="es-E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</a:p>
          <a:p>
            <a:pPr algn="ctr">
              <a:buNone/>
            </a:pPr>
            <a:r>
              <a:rPr lang="pt-BR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8) Nicarágua</a:t>
            </a:r>
            <a:r>
              <a:rPr lang="pt-B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pt-BR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CPTSS, art. 2°, “i”</a:t>
            </a:r>
          </a:p>
          <a:p>
            <a:pPr algn="ctr">
              <a:buNone/>
            </a:pPr>
            <a:r>
              <a:rPr lang="pt-BR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9) Costa Rica, CT, art. 432</a:t>
            </a:r>
            <a:endParaRPr lang="es-ES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2582294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36959" y="609600"/>
            <a:ext cx="8596668" cy="1320800"/>
          </a:xfrm>
        </p:spPr>
        <p:txBody>
          <a:bodyPr/>
          <a:lstStyle/>
          <a:p>
            <a:pPr algn="ctr"/>
            <a:r>
              <a:rPr lang="pt-BR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dubio pro operário e norma mais favorável</a:t>
            </a:r>
            <a:endParaRPr lang="es-ES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936959" y="2044679"/>
            <a:ext cx="8596668" cy="3880773"/>
          </a:xfrm>
        </p:spPr>
        <p:txBody>
          <a:bodyPr>
            <a:noAutofit/>
          </a:bodyPr>
          <a:lstStyle/>
          <a:p>
            <a:pPr algn="just"/>
            <a:r>
              <a:rPr lang="pt-BR" sz="19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Constituição do Peru</a:t>
            </a:r>
          </a:p>
          <a:p>
            <a:pPr algn="just"/>
            <a:r>
              <a:rPr lang="pt-BR" sz="19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Artigo </a:t>
            </a:r>
            <a:r>
              <a:rPr lang="pt-BR" sz="1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26.- Os seguintes princípios </a:t>
            </a:r>
            <a:r>
              <a:rPr lang="pt-BR" sz="19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devem ser </a:t>
            </a:r>
            <a:r>
              <a:rPr lang="pt-BR" sz="1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respeitados na relação de trabalho: 1. Igualdade de oportunidades sem discriminação. 2. </a:t>
            </a:r>
            <a:r>
              <a:rPr lang="pt-BR" sz="19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caráter irrenunciável </a:t>
            </a:r>
            <a:r>
              <a:rPr lang="pt-BR" sz="1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 direitos reconhecidos pela Constituição e pela lei. </a:t>
            </a:r>
            <a:r>
              <a:rPr lang="pt-BR" sz="19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Interpretação favorável ao trabalhador em caso de dúvida insuperável sobre o </a:t>
            </a:r>
            <a:r>
              <a:rPr lang="pt-BR" sz="19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sentido de uma norma. </a:t>
            </a:r>
          </a:p>
          <a:p>
            <a:pPr algn="just"/>
            <a:r>
              <a:rPr lang="pt-BR" sz="19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Constituição da Venezuela</a:t>
            </a:r>
          </a:p>
          <a:p>
            <a:pPr algn="just"/>
            <a:r>
              <a:rPr lang="es-ES" sz="19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Artigo 89.3 </a:t>
            </a:r>
            <a:r>
              <a:rPr lang="pt-BR" sz="19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Quando </a:t>
            </a:r>
            <a:r>
              <a:rPr lang="pt-BR" sz="1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houver dúvidas sobre a aplicação ou </a:t>
            </a:r>
            <a:r>
              <a:rPr lang="pt-BR" sz="19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concorrência </a:t>
            </a:r>
            <a:r>
              <a:rPr lang="pt-BR" sz="1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várias normas, ou na interpretação de uma determinada norma, será aplicada a mais favorável ao trabalhador. A norma adotada será aplicada em sua totalidade.</a:t>
            </a:r>
            <a:endParaRPr lang="es-ES" sz="19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9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28006444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94649" y="609600"/>
            <a:ext cx="8596668" cy="1320800"/>
          </a:xfrm>
        </p:spPr>
        <p:txBody>
          <a:bodyPr/>
          <a:lstStyle/>
          <a:p>
            <a:pPr algn="ctr"/>
            <a:r>
              <a:rPr lang="pt-BR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dubio pro operário e norma mais favorável</a:t>
            </a:r>
            <a:endParaRPr lang="es-ES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994649" y="2160589"/>
            <a:ext cx="8596668" cy="388077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sz="2000" b="1" u="sng" dirty="0" smtClean="0">
                <a:solidFill>
                  <a:srgbClr val="C00000"/>
                </a:solidFill>
              </a:rPr>
              <a:t>LOPT – Venezuela</a:t>
            </a:r>
            <a:r>
              <a:rPr lang="es-ES" sz="2000" b="1" dirty="0" smtClean="0">
                <a:solidFill>
                  <a:srgbClr val="C00000"/>
                </a:solidFill>
              </a:rPr>
              <a:t>. </a:t>
            </a:r>
          </a:p>
          <a:p>
            <a:pPr algn="just"/>
            <a:r>
              <a:rPr lang="es-ES" sz="2000" b="1" dirty="0" smtClean="0">
                <a:solidFill>
                  <a:srgbClr val="C00000"/>
                </a:solidFill>
              </a:rPr>
              <a:t>Art. </a:t>
            </a:r>
            <a:r>
              <a:rPr lang="es-ES" sz="2000" b="1" dirty="0">
                <a:solidFill>
                  <a:srgbClr val="C00000"/>
                </a:solidFill>
              </a:rPr>
              <a:t>10. </a:t>
            </a:r>
            <a:r>
              <a:rPr lang="pt-BR" sz="2000" b="1" dirty="0" smtClean="0">
                <a:solidFill>
                  <a:srgbClr val="C00000"/>
                </a:solidFill>
              </a:rPr>
              <a:t>Os Juízes do Trabalho apreciarão as provas de acordo com as regras da persuasão racional; em caso de dúvida, preferirão a valoração mais favorável ao trabalhador.</a:t>
            </a:r>
            <a:br>
              <a:rPr lang="pt-BR" sz="2000" b="1" dirty="0" smtClean="0">
                <a:solidFill>
                  <a:srgbClr val="C00000"/>
                </a:solidFill>
              </a:rPr>
            </a:br>
            <a:endParaRPr lang="pt-BR" sz="2000" b="1" dirty="0" smtClean="0">
              <a:solidFill>
                <a:srgbClr val="C00000"/>
              </a:solidFill>
            </a:endParaRPr>
          </a:p>
          <a:p>
            <a:pPr algn="just"/>
            <a:r>
              <a:rPr lang="pt-BR" sz="2000" b="1" u="sng" dirty="0" smtClean="0">
                <a:solidFill>
                  <a:srgbClr val="C00000"/>
                </a:solidFill>
              </a:rPr>
              <a:t>LCT – Argentina </a:t>
            </a:r>
          </a:p>
          <a:p>
            <a:pPr algn="just"/>
            <a:r>
              <a:rPr lang="pt-BR" sz="2000" b="1" dirty="0" smtClean="0">
                <a:solidFill>
                  <a:srgbClr val="C00000"/>
                </a:solidFill>
              </a:rPr>
              <a:t>Art. 9 - O princípio da norma mais favorável para o trabalhador. </a:t>
            </a:r>
          </a:p>
          <a:p>
            <a:pPr algn="just"/>
            <a:r>
              <a:rPr lang="pt-BR" sz="2000" b="1" dirty="0" smtClean="0">
                <a:solidFill>
                  <a:srgbClr val="C00000"/>
                </a:solidFill>
              </a:rPr>
              <a:t>Em caso de dúvida sobre a aplicação de normas legais ou convencionais, prevalecerá a mais favorável ao trabalhador, considerando a norma ou conjuntos de normas que regem cada uma das instituições do direito do trabalho.</a:t>
            </a:r>
            <a:br>
              <a:rPr lang="pt-BR" sz="2000" b="1" dirty="0" smtClean="0">
                <a:solidFill>
                  <a:srgbClr val="C00000"/>
                </a:solidFill>
              </a:rPr>
            </a:br>
            <a:r>
              <a:rPr lang="pt-BR" sz="2000" b="1" dirty="0" smtClean="0">
                <a:solidFill>
                  <a:srgbClr val="C00000"/>
                </a:solidFill>
              </a:rPr>
              <a:t>Se a dúvida recair na interpretação ou no alcance da lei, ou </a:t>
            </a:r>
            <a:r>
              <a:rPr lang="pt-BR" sz="2000" b="1" u="sng" dirty="0" smtClean="0">
                <a:solidFill>
                  <a:srgbClr val="C00000"/>
                </a:solidFill>
              </a:rPr>
              <a:t>na apreciação da prova em casos concretos</a:t>
            </a:r>
            <a:r>
              <a:rPr lang="pt-BR" sz="2000" b="1" dirty="0" smtClean="0">
                <a:solidFill>
                  <a:srgbClr val="C00000"/>
                </a:solidFill>
              </a:rPr>
              <a:t>, os juízes ou os encarregados de aplicá-la decidirão no sentido mais favorável para o trabalhador.</a:t>
            </a:r>
            <a:endParaRPr lang="es-ES" sz="2000" b="1" dirty="0" smtClean="0">
              <a:solidFill>
                <a:srgbClr val="C00000"/>
              </a:solidFill>
            </a:endParaRPr>
          </a:p>
          <a:p>
            <a:endParaRPr lang="es-ES" sz="2000" b="1" dirty="0">
              <a:solidFill>
                <a:srgbClr val="C00000"/>
              </a:solidFill>
            </a:endParaRPr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41730200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00496" y="609600"/>
            <a:ext cx="8596668" cy="1320800"/>
          </a:xfrm>
        </p:spPr>
        <p:txBody>
          <a:bodyPr>
            <a:normAutofit/>
          </a:bodyPr>
          <a:lstStyle/>
          <a:p>
            <a:pPr algn="just"/>
            <a:r>
              <a:rPr lang="pt-BR" sz="3200" dirty="0" smtClean="0">
                <a:solidFill>
                  <a:srgbClr val="C00000"/>
                </a:solidFill>
              </a:rPr>
              <a:t/>
            </a:r>
            <a:br>
              <a:rPr lang="pt-BR" sz="3200" dirty="0" smtClean="0">
                <a:solidFill>
                  <a:srgbClr val="C00000"/>
                </a:solidFill>
              </a:rPr>
            </a:br>
            <a:r>
              <a:rPr lang="pt-BR" sz="3200" b="1" u="sng" dirty="0" smtClean="0">
                <a:solidFill>
                  <a:srgbClr val="C00000"/>
                </a:solidFill>
              </a:rPr>
              <a:t>Constituição </a:t>
            </a:r>
            <a:r>
              <a:rPr lang="pt-BR" sz="3200" b="1" u="sng" dirty="0">
                <a:solidFill>
                  <a:srgbClr val="C00000"/>
                </a:solidFill>
              </a:rPr>
              <a:t>da Guatemala, artigo 102, </a:t>
            </a:r>
            <a:r>
              <a:rPr lang="pt-BR" sz="3200" b="1" u="sng" dirty="0" smtClean="0">
                <a:solidFill>
                  <a:srgbClr val="C00000"/>
                </a:solidFill>
              </a:rPr>
              <a:t>“s”:</a:t>
            </a:r>
            <a:endParaRPr lang="es-ES" sz="3200" b="1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00496" y="2160589"/>
            <a:ext cx="8596668" cy="38807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>
                <a:solidFill>
                  <a:srgbClr val="C00000"/>
                </a:solidFill>
              </a:rPr>
              <a:t/>
            </a:r>
            <a:br>
              <a:rPr lang="pt-BR" sz="2400" dirty="0">
                <a:solidFill>
                  <a:srgbClr val="C00000"/>
                </a:solidFill>
              </a:rPr>
            </a:br>
            <a:r>
              <a:rPr lang="pt-BR" sz="2400" b="1" dirty="0" smtClean="0">
                <a:solidFill>
                  <a:srgbClr val="C00000"/>
                </a:solidFill>
              </a:rPr>
              <a:t>“Se </a:t>
            </a:r>
            <a:r>
              <a:rPr lang="pt-BR" sz="2400" b="1" dirty="0">
                <a:solidFill>
                  <a:srgbClr val="C00000"/>
                </a:solidFill>
              </a:rPr>
              <a:t>o empregador não provar a justa causa do despedimento</a:t>
            </a:r>
            <a:r>
              <a:rPr lang="pt-BR" sz="2400" b="1" dirty="0" smtClean="0">
                <a:solidFill>
                  <a:srgbClr val="C00000"/>
                </a:solidFill>
              </a:rPr>
              <a:t>, </a:t>
            </a:r>
            <a:r>
              <a:rPr lang="pt-BR" sz="2400" b="1" dirty="0">
                <a:solidFill>
                  <a:srgbClr val="C00000"/>
                </a:solidFill>
              </a:rPr>
              <a:t>deve pagar ao trabalhador </a:t>
            </a:r>
            <a:r>
              <a:rPr lang="pt-BR" sz="2400" b="1" dirty="0" smtClean="0">
                <a:solidFill>
                  <a:srgbClr val="C00000"/>
                </a:solidFill>
              </a:rPr>
              <a:t>a título de danos e prejuízos </a:t>
            </a:r>
            <a:r>
              <a:rPr lang="pt-BR" sz="2400" b="1" dirty="0">
                <a:solidFill>
                  <a:srgbClr val="C00000"/>
                </a:solidFill>
              </a:rPr>
              <a:t>um mês de salário se o julgamento for </a:t>
            </a:r>
            <a:r>
              <a:rPr lang="pt-BR" sz="2400" b="1" dirty="0" smtClean="0">
                <a:solidFill>
                  <a:srgbClr val="C00000"/>
                </a:solidFill>
              </a:rPr>
              <a:t>concluído em </a:t>
            </a:r>
            <a:r>
              <a:rPr lang="pt-BR" sz="2400" b="1" dirty="0">
                <a:solidFill>
                  <a:srgbClr val="C00000"/>
                </a:solidFill>
              </a:rPr>
              <a:t>uma instância, dois meses de salário em caso de </a:t>
            </a:r>
            <a:r>
              <a:rPr lang="pt-BR" sz="2400" b="1" dirty="0" smtClean="0">
                <a:solidFill>
                  <a:srgbClr val="C00000"/>
                </a:solidFill>
              </a:rPr>
              <a:t>apelação </a:t>
            </a:r>
            <a:r>
              <a:rPr lang="pt-BR" sz="2400" b="1" dirty="0">
                <a:solidFill>
                  <a:srgbClr val="C00000"/>
                </a:solidFill>
              </a:rPr>
              <a:t>da sentença, e se o processo </a:t>
            </a:r>
            <a:r>
              <a:rPr lang="pt-BR" sz="2400" b="1" dirty="0" smtClean="0">
                <a:solidFill>
                  <a:srgbClr val="C00000"/>
                </a:solidFill>
              </a:rPr>
              <a:t>durar </a:t>
            </a:r>
            <a:r>
              <a:rPr lang="pt-BR" sz="2400" b="1" dirty="0">
                <a:solidFill>
                  <a:srgbClr val="C00000"/>
                </a:solidFill>
              </a:rPr>
              <a:t>mais de dois meses, </a:t>
            </a:r>
            <a:r>
              <a:rPr lang="pt-BR" sz="2400" b="1" dirty="0" smtClean="0">
                <a:solidFill>
                  <a:srgbClr val="C00000"/>
                </a:solidFill>
              </a:rPr>
              <a:t> deverá </a:t>
            </a:r>
            <a:r>
              <a:rPr lang="pt-BR" sz="2400" b="1" dirty="0">
                <a:solidFill>
                  <a:srgbClr val="C00000"/>
                </a:solidFill>
              </a:rPr>
              <a:t>pagar cinquenta por cento do salário do trabalhador, </a:t>
            </a:r>
            <a:r>
              <a:rPr lang="pt-BR" sz="2400" b="1" dirty="0" smtClean="0">
                <a:solidFill>
                  <a:srgbClr val="C00000"/>
                </a:solidFill>
              </a:rPr>
              <a:t>para cada </a:t>
            </a:r>
            <a:r>
              <a:rPr lang="pt-BR" sz="2400" b="1" dirty="0">
                <a:solidFill>
                  <a:srgbClr val="C00000"/>
                </a:solidFill>
              </a:rPr>
              <a:t>mês que exceda </a:t>
            </a:r>
            <a:r>
              <a:rPr lang="pt-BR" sz="2400" b="1" dirty="0" smtClean="0">
                <a:solidFill>
                  <a:srgbClr val="C00000"/>
                </a:solidFill>
              </a:rPr>
              <a:t>esse prazo, </a:t>
            </a:r>
            <a:r>
              <a:rPr lang="pt-BR" sz="2400" b="1" dirty="0">
                <a:solidFill>
                  <a:srgbClr val="C00000"/>
                </a:solidFill>
              </a:rPr>
              <a:t>até um máximo, neste caso, de seis </a:t>
            </a:r>
            <a:r>
              <a:rPr lang="pt-BR" sz="2400" b="1" dirty="0" smtClean="0">
                <a:solidFill>
                  <a:srgbClr val="C00000"/>
                </a:solidFill>
              </a:rPr>
              <a:t>meses”.</a:t>
            </a:r>
            <a:endParaRPr lang="es-ES" sz="2400" b="1" dirty="0" smtClean="0">
              <a:solidFill>
                <a:srgbClr val="C00000"/>
              </a:solidFill>
            </a:endParaRPr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4998417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96301" y="60960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400" b="1" u="sng" dirty="0" smtClean="0">
                <a:solidFill>
                  <a:srgbClr val="C00000"/>
                </a:solidFill>
              </a:rPr>
              <a:t>PODERES DO JUIZ</a:t>
            </a:r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dirty="0" smtClean="0"/>
              <a:t/>
            </a:r>
            <a:br>
              <a:rPr lang="pt-BR" dirty="0" smtClean="0"/>
            </a:br>
            <a:endParaRPr lang="es-E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196301" y="1269999"/>
            <a:ext cx="8596668" cy="5259589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24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Peru, LPT art. 30°. </a:t>
            </a:r>
          </a:p>
          <a:p>
            <a:pPr algn="just"/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conciliação e a transação podem ocorrer dentro do processo, qualquer que seja o estado em que se 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encontre, até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antes da notificação da sentença 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qualidade de coisa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julgada. O juiz pode, a qualquer momento, convidar as partes a chegar a um 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acordo, </a:t>
            </a:r>
            <a:r>
              <a:rPr lang="pt-BR" sz="24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 que sua participação </a:t>
            </a:r>
            <a:r>
              <a:rPr lang="pt-BR" sz="24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implique prejulgamento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sem que </a:t>
            </a:r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manifestado pelas partes se considere declaração”.</a:t>
            </a:r>
            <a:endParaRPr lang="pt-BR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Preceitos similares:</a:t>
            </a:r>
          </a:p>
          <a:p>
            <a:pPr algn="just"/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Argentina, CPT/Córdoba, art. 83.5 (2018/2019).</a:t>
            </a:r>
          </a:p>
          <a:p>
            <a:pPr algn="just"/>
            <a:r>
              <a:rPr lang="pt-B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Equador, COGP, art. 294. 8</a:t>
            </a:r>
          </a:p>
          <a:p>
            <a:pPr algn="just"/>
            <a:r>
              <a:rPr lang="es-E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Chile</a:t>
            </a:r>
            <a:r>
              <a:rPr lang="es-E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CT, Art. 453.2</a:t>
            </a:r>
            <a:endParaRPr lang="pt-BR" sz="24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15448382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7576" y="49369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t-BR" sz="4000" b="1" u="sng" dirty="0" smtClean="0">
                <a:solidFill>
                  <a:srgbClr val="C00000"/>
                </a:solidFill>
              </a:rPr>
              <a:t>PODERES DO JUIZ </a:t>
            </a:r>
            <a:endParaRPr lang="es-ES" sz="4000" b="1" u="sng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7576" y="1184856"/>
            <a:ext cx="8596668" cy="4919730"/>
          </a:xfrm>
        </p:spPr>
        <p:txBody>
          <a:bodyPr>
            <a:normAutofit/>
          </a:bodyPr>
          <a:lstStyle/>
          <a:p>
            <a:pPr algn="just"/>
            <a:endParaRPr lang="es-ES" dirty="0" smtClean="0"/>
          </a:p>
          <a:p>
            <a:pPr algn="just"/>
            <a:r>
              <a:rPr lang="es-ES" sz="2200" b="1" u="sng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Uruguai</a:t>
            </a:r>
            <a:r>
              <a:rPr lang="es-ES" sz="22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2200" b="1" u="sng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</a:t>
            </a:r>
            <a:r>
              <a:rPr lang="es-ES" sz="22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LAPL, </a:t>
            </a:r>
            <a:r>
              <a:rPr lang="es-ES" sz="22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1°:</a:t>
            </a:r>
          </a:p>
          <a:p>
            <a:pPr algn="just"/>
            <a:r>
              <a:rPr lang="es-ES" sz="22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(…)</a:t>
            </a:r>
          </a:p>
          <a:p>
            <a:pPr algn="just">
              <a:lnSpc>
                <a:spcPct val="80000"/>
              </a:lnSpc>
            </a:pPr>
            <a:r>
              <a:rPr lang="pt-BR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“O Tribunal, </a:t>
            </a:r>
            <a:r>
              <a:rPr lang="pt-BR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ofício, poderá averiguar ou complementar a prova dos fatos </a:t>
            </a:r>
            <a:r>
              <a:rPr lang="pt-BR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objeto de </a:t>
            </a:r>
            <a:r>
              <a:rPr lang="pt-BR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controvérsia, ficando </a:t>
            </a:r>
            <a:r>
              <a:rPr lang="pt-BR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investido, </a:t>
            </a:r>
            <a:r>
              <a:rPr lang="pt-BR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esse fim, de </a:t>
            </a:r>
            <a:r>
              <a:rPr lang="pt-BR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todas as </a:t>
            </a:r>
            <a:r>
              <a:rPr lang="pt-BR" sz="22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faculdades inquisitivas previstas para a </a:t>
            </a:r>
            <a:r>
              <a:rPr lang="pt-BR" sz="22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ordem processual </a:t>
            </a:r>
            <a:r>
              <a:rPr lang="pt-BR" sz="22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penal</a:t>
            </a:r>
            <a:r>
              <a:rPr lang="pt-BR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  <a:r>
              <a:rPr lang="pt-BR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22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pt-BR" sz="22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Argentina, CPL </a:t>
            </a:r>
            <a:r>
              <a:rPr lang="pt-BR" sz="22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Província de Salta- art. 9º</a:t>
            </a:r>
            <a:r>
              <a:rPr lang="pt-BR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“Os Juízes da Câmara ou de primeira instância têm </a:t>
            </a:r>
            <a:r>
              <a:rPr lang="pt-BR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amplas faculdades </a:t>
            </a:r>
            <a:r>
              <a:rPr lang="pt-BR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investigação, podendo ordenar </a:t>
            </a:r>
            <a:r>
              <a:rPr lang="pt-BR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ofício e </a:t>
            </a:r>
            <a:r>
              <a:rPr lang="pt-BR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qualquer estado do processo, todas as medidas e </a:t>
            </a:r>
            <a:r>
              <a:rPr lang="pt-BR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diligências </a:t>
            </a:r>
            <a:r>
              <a:rPr lang="pt-BR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considerem conducentes ao melhor esclarecimento dos fatos </a:t>
            </a:r>
            <a:r>
              <a:rPr lang="pt-BR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controvertidos, </a:t>
            </a:r>
            <a:r>
              <a:rPr lang="pt-BR" sz="22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respeitando o direito </a:t>
            </a:r>
            <a:r>
              <a:rPr lang="pt-BR" sz="22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defesa </a:t>
            </a:r>
            <a:r>
              <a:rPr lang="pt-BR" sz="22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partes</a:t>
            </a:r>
            <a:r>
              <a:rPr lang="pt-BR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".</a:t>
            </a:r>
          </a:p>
          <a:p>
            <a:endParaRPr lang="es-ES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dirty="0"/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22024140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0600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t-BR" sz="4400" b="1" u="sng" dirty="0" smtClean="0">
                <a:solidFill>
                  <a:srgbClr val="C00000"/>
                </a:solidFill>
              </a:rPr>
              <a:t>Constituição da </a:t>
            </a:r>
            <a:r>
              <a:rPr lang="pt-BR" sz="4400" b="1" u="sng" dirty="0">
                <a:solidFill>
                  <a:srgbClr val="C00000"/>
                </a:solidFill>
              </a:rPr>
              <a:t>Costa </a:t>
            </a:r>
            <a:r>
              <a:rPr lang="pt-BR" sz="4400" b="1" u="sng" dirty="0" smtClean="0">
                <a:solidFill>
                  <a:srgbClr val="C00000"/>
                </a:solidFill>
              </a:rPr>
              <a:t>Rica</a:t>
            </a:r>
            <a:endParaRPr lang="es-ES" sz="4400" b="1" u="sng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0600" y="2160589"/>
            <a:ext cx="8596668" cy="3880773"/>
          </a:xfrm>
        </p:spPr>
        <p:txBody>
          <a:bodyPr>
            <a:noAutofit/>
          </a:bodyPr>
          <a:lstStyle/>
          <a:p>
            <a:pPr algn="just"/>
            <a:r>
              <a:rPr lang="pt-BR" sz="255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56. </a:t>
            </a:r>
            <a:r>
              <a:rPr lang="pt-BR" sz="2550" b="1" dirty="0" smtClean="0">
                <a:solidFill>
                  <a:srgbClr val="C00000"/>
                </a:solidFill>
              </a:rPr>
              <a:t>O </a:t>
            </a:r>
            <a:r>
              <a:rPr lang="pt-BR" sz="2550" b="1" dirty="0">
                <a:solidFill>
                  <a:srgbClr val="C00000"/>
                </a:solidFill>
              </a:rPr>
              <a:t>trabalho é um direito do indivíduo e uma obrigação com a sociedade. O Estado deve assegurar que todos tenham uma ocupação honesta e útil, devidamente remunerada, e impedir </a:t>
            </a:r>
            <a:r>
              <a:rPr lang="pt-BR" sz="2550" b="1" dirty="0" smtClean="0">
                <a:solidFill>
                  <a:srgbClr val="C00000"/>
                </a:solidFill>
              </a:rPr>
              <a:t>que </a:t>
            </a:r>
            <a:r>
              <a:rPr lang="pt-BR" sz="2550" b="1" dirty="0">
                <a:solidFill>
                  <a:srgbClr val="C00000"/>
                </a:solidFill>
              </a:rPr>
              <a:t>se estabeleçam condições que, de algum modo, minem a liberdade ou a dignidade do homem ou </a:t>
            </a:r>
            <a:r>
              <a:rPr lang="pt-BR" sz="255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degradem seu trabalho à condição de </a:t>
            </a:r>
            <a:r>
              <a:rPr lang="pt-BR" sz="255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simples mercadoria</a:t>
            </a:r>
            <a:r>
              <a:rPr lang="pt-BR" sz="2550" b="1" dirty="0" smtClean="0">
                <a:solidFill>
                  <a:srgbClr val="C00000"/>
                </a:solidFill>
              </a:rPr>
              <a:t>. </a:t>
            </a:r>
            <a:r>
              <a:rPr lang="pt-BR" sz="2550" b="1" dirty="0">
                <a:solidFill>
                  <a:srgbClr val="C00000"/>
                </a:solidFill>
              </a:rPr>
              <a:t>O Estado garante o direito de livre escolha do trabalho.</a:t>
            </a:r>
            <a:br>
              <a:rPr lang="pt-BR" sz="2550" b="1" dirty="0">
                <a:solidFill>
                  <a:srgbClr val="C00000"/>
                </a:solidFill>
              </a:rPr>
            </a:br>
            <a:endParaRPr lang="pt-BR" sz="2550" b="1" dirty="0" smtClean="0">
              <a:solidFill>
                <a:srgbClr val="C00000"/>
              </a:solidFill>
            </a:endParaRPr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8098836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57071" y="609600"/>
            <a:ext cx="8596668" cy="1320800"/>
          </a:xfrm>
        </p:spPr>
        <p:txBody>
          <a:bodyPr/>
          <a:lstStyle/>
          <a:p>
            <a:pPr algn="ctr"/>
            <a:r>
              <a:rPr lang="pt-BR" b="1" u="sng" dirty="0" smtClean="0">
                <a:solidFill>
                  <a:srgbClr val="C00000"/>
                </a:solidFill>
              </a:rPr>
              <a:t>CÓDIGO DO TRABALHO DA COSTA RICA</a:t>
            </a:r>
            <a:endParaRPr lang="es-ES" b="1" u="sng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957071" y="2160589"/>
            <a:ext cx="8596668" cy="388077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t-BR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422 </a:t>
            </a:r>
            <a:r>
              <a:rPr lang="pt-BR" sz="2600" b="1" dirty="0" smtClean="0">
                <a:solidFill>
                  <a:srgbClr val="C00000"/>
                </a:solidFill>
              </a:rPr>
              <a:t>(...) Os </a:t>
            </a:r>
            <a:r>
              <a:rPr lang="pt-BR" sz="2600" b="1" dirty="0">
                <a:solidFill>
                  <a:srgbClr val="C00000"/>
                </a:solidFill>
              </a:rPr>
              <a:t>responsáveis pelos órgãos </a:t>
            </a:r>
            <a:r>
              <a:rPr lang="pt-BR" sz="2600" b="1" dirty="0" smtClean="0">
                <a:solidFill>
                  <a:srgbClr val="C00000"/>
                </a:solidFill>
              </a:rPr>
              <a:t>desta </a:t>
            </a:r>
            <a:r>
              <a:rPr lang="pt-BR" sz="2600" b="1" dirty="0">
                <a:solidFill>
                  <a:srgbClr val="C00000"/>
                </a:solidFill>
              </a:rPr>
              <a:t>matéria conduzirão o processo de maneira </a:t>
            </a:r>
            <a:r>
              <a:rPr lang="pt-BR" sz="2600" b="1" dirty="0" smtClean="0">
                <a:solidFill>
                  <a:srgbClr val="C00000"/>
                </a:solidFill>
              </a:rPr>
              <a:t>proeminente, impulsionando-o </a:t>
            </a:r>
            <a:r>
              <a:rPr lang="pt-BR" sz="2600" b="1" dirty="0">
                <a:solidFill>
                  <a:srgbClr val="C00000"/>
                </a:solidFill>
              </a:rPr>
              <a:t>oportunamente, buscando a verdade real dentro dos limites estabelecidos, dando </a:t>
            </a:r>
            <a:r>
              <a:rPr lang="pt-BR" sz="2600" b="1" dirty="0" smtClean="0">
                <a:solidFill>
                  <a:srgbClr val="C00000"/>
                </a:solidFill>
              </a:rPr>
              <a:t>a esta primazia sobre </a:t>
            </a:r>
            <a:r>
              <a:rPr lang="pt-BR" sz="2600" b="1" dirty="0">
                <a:solidFill>
                  <a:srgbClr val="C00000"/>
                </a:solidFill>
              </a:rPr>
              <a:t>expressões formais, </a:t>
            </a:r>
            <a:r>
              <a:rPr lang="pt-BR" sz="2600" b="1" dirty="0" smtClean="0">
                <a:solidFill>
                  <a:srgbClr val="C00000"/>
                </a:solidFill>
              </a:rPr>
              <a:t>tutelando </a:t>
            </a:r>
            <a:r>
              <a:rPr lang="pt-BR" sz="2600" b="1" dirty="0">
                <a:solidFill>
                  <a:srgbClr val="C00000"/>
                </a:solidFill>
              </a:rPr>
              <a:t>a indisponibilidade de direitos e aplicando, de maneira </a:t>
            </a:r>
            <a:r>
              <a:rPr lang="pt-BR" sz="2600" b="1" dirty="0" smtClean="0">
                <a:solidFill>
                  <a:srgbClr val="C00000"/>
                </a:solidFill>
              </a:rPr>
              <a:t>apropriada, </a:t>
            </a:r>
            <a:r>
              <a:rPr lang="pt-BR" sz="2600" b="1" dirty="0">
                <a:solidFill>
                  <a:srgbClr val="C00000"/>
                </a:solidFill>
              </a:rPr>
              <a:t>as regras "pro </a:t>
            </a:r>
            <a:r>
              <a:rPr lang="pt-BR" sz="2600" b="1" dirty="0" err="1">
                <a:solidFill>
                  <a:srgbClr val="C00000"/>
                </a:solidFill>
              </a:rPr>
              <a:t>operario</a:t>
            </a:r>
            <a:r>
              <a:rPr lang="pt-BR" sz="2600" b="1" dirty="0">
                <a:solidFill>
                  <a:srgbClr val="C00000"/>
                </a:solidFill>
              </a:rPr>
              <a:t>" ("in dubio pro </a:t>
            </a:r>
            <a:r>
              <a:rPr lang="pt-BR" sz="2600" b="1" dirty="0" err="1">
                <a:solidFill>
                  <a:srgbClr val="C00000"/>
                </a:solidFill>
              </a:rPr>
              <a:t>operario</a:t>
            </a:r>
            <a:r>
              <a:rPr lang="pt-BR" sz="2600" b="1" dirty="0">
                <a:solidFill>
                  <a:srgbClr val="C00000"/>
                </a:solidFill>
              </a:rPr>
              <a:t>", norma mais favorável e condição mais benéfica), </a:t>
            </a:r>
            <a:r>
              <a:rPr lang="pt-BR" sz="2600" b="1" u="sng" dirty="0" smtClean="0">
                <a:solidFill>
                  <a:srgbClr val="C00000"/>
                </a:solidFill>
              </a:rPr>
              <a:t>de modo </a:t>
            </a:r>
            <a:r>
              <a:rPr lang="pt-BR" sz="2600" b="1" u="sng" dirty="0">
                <a:solidFill>
                  <a:srgbClr val="C00000"/>
                </a:solidFill>
              </a:rPr>
              <a:t>que na solução dos conflitos se cumpram os princípios cristãos de justiça social e a desigualdade da parte operária </a:t>
            </a:r>
            <a:r>
              <a:rPr lang="pt-BR" sz="2600" b="1" u="sng" dirty="0" smtClean="0">
                <a:solidFill>
                  <a:srgbClr val="C00000"/>
                </a:solidFill>
              </a:rPr>
              <a:t>não se expresse </a:t>
            </a:r>
            <a:r>
              <a:rPr lang="pt-BR" sz="2600" b="1" u="sng" dirty="0">
                <a:solidFill>
                  <a:srgbClr val="C00000"/>
                </a:solidFill>
              </a:rPr>
              <a:t>no resultado do </a:t>
            </a:r>
            <a:r>
              <a:rPr lang="pt-BR" sz="2600" b="1" u="sng" dirty="0" smtClean="0">
                <a:solidFill>
                  <a:srgbClr val="C00000"/>
                </a:solidFill>
              </a:rPr>
              <a:t>processo</a:t>
            </a:r>
            <a:r>
              <a:rPr lang="pt-BR" sz="2600" b="1" dirty="0" smtClean="0">
                <a:solidFill>
                  <a:srgbClr val="C00000"/>
                </a:solidFill>
              </a:rPr>
              <a:t>. (2016).</a:t>
            </a:r>
          </a:p>
          <a:p>
            <a:pPr algn="just"/>
            <a:endParaRPr lang="es-ES" dirty="0"/>
          </a:p>
          <a:p>
            <a:endParaRPr lang="es-ES" dirty="0"/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40596850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38282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t-BR" sz="4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Reformas “</a:t>
            </a:r>
            <a:r>
              <a:rPr lang="pt-BR" sz="4000" b="1" u="sng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garantistas</a:t>
            </a:r>
            <a:r>
              <a:rPr lang="pt-B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br>
              <a:rPr lang="pt-B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Chile, Costa Rica, Uruguai</a:t>
            </a:r>
            <a:endParaRPr lang="es-E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938282" y="2160589"/>
            <a:ext cx="8596668" cy="3880773"/>
          </a:xfrm>
        </p:spPr>
        <p:txBody>
          <a:bodyPr>
            <a:normAutofit lnSpcReduction="10000"/>
          </a:bodyPr>
          <a:lstStyle/>
          <a:p>
            <a:endParaRPr lang="pt-BR" dirty="0" smtClean="0"/>
          </a:p>
          <a:p>
            <a:pPr algn="just"/>
            <a:r>
              <a:rPr lang="pt-BR" sz="25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IDH</a:t>
            </a:r>
            <a:r>
              <a:rPr lang="pt-BR" sz="2500" b="1" dirty="0" smtClean="0">
                <a:solidFill>
                  <a:srgbClr val="C00000"/>
                </a:solidFill>
              </a:rPr>
              <a:t>: Chile (44); Uruguai (55); Costa Rica (63); Brasil (79)</a:t>
            </a:r>
          </a:p>
          <a:p>
            <a:pPr algn="just"/>
            <a:r>
              <a:rPr lang="pt-BR" sz="25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Salário Mínimo </a:t>
            </a:r>
            <a:r>
              <a:rPr lang="pt-BR" sz="2500" b="1" dirty="0" smtClean="0">
                <a:solidFill>
                  <a:srgbClr val="C00000"/>
                </a:solidFill>
              </a:rPr>
              <a:t>(US$): Costa Rica (535); </a:t>
            </a:r>
            <a:r>
              <a:rPr lang="pt-BR" sz="2500" b="1" dirty="0">
                <a:solidFill>
                  <a:srgbClr val="C00000"/>
                </a:solidFill>
              </a:rPr>
              <a:t>Uruguai </a:t>
            </a:r>
            <a:r>
              <a:rPr lang="pt-BR" sz="2500" b="1" dirty="0" smtClean="0">
                <a:solidFill>
                  <a:srgbClr val="C00000"/>
                </a:solidFill>
              </a:rPr>
              <a:t>(475); Chile (441) </a:t>
            </a:r>
            <a:r>
              <a:rPr lang="pt-BR" sz="2500" b="1" dirty="0">
                <a:solidFill>
                  <a:srgbClr val="C00000"/>
                </a:solidFill>
              </a:rPr>
              <a:t>; Brasil </a:t>
            </a:r>
            <a:r>
              <a:rPr lang="pt-BR" sz="2500" b="1" dirty="0" smtClean="0">
                <a:solidFill>
                  <a:srgbClr val="C00000"/>
                </a:solidFill>
              </a:rPr>
              <a:t>(265)</a:t>
            </a:r>
            <a:endParaRPr lang="pt-BR" sz="2500" b="1" dirty="0">
              <a:solidFill>
                <a:srgbClr val="C00000"/>
              </a:solidFill>
            </a:endParaRPr>
          </a:p>
          <a:p>
            <a:pPr algn="just"/>
            <a:r>
              <a:rPr lang="pt-BR" sz="25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Transparência</a:t>
            </a:r>
            <a:r>
              <a:rPr lang="pt-BR" sz="2500" b="1" dirty="0" smtClean="0">
                <a:solidFill>
                  <a:srgbClr val="C00000"/>
                </a:solidFill>
              </a:rPr>
              <a:t> (IPC): </a:t>
            </a:r>
            <a:r>
              <a:rPr lang="pt-BR" sz="2500" b="1" dirty="0">
                <a:solidFill>
                  <a:srgbClr val="C00000"/>
                </a:solidFill>
              </a:rPr>
              <a:t>Uruguai </a:t>
            </a:r>
            <a:r>
              <a:rPr lang="pt-BR" sz="2500" b="1" dirty="0" smtClean="0">
                <a:solidFill>
                  <a:srgbClr val="C00000"/>
                </a:solidFill>
              </a:rPr>
              <a:t>(23); Chile (27); Costa Rica (48) ; Brasil (105 )</a:t>
            </a:r>
          </a:p>
          <a:p>
            <a:pPr algn="just"/>
            <a:r>
              <a:rPr lang="pt-BR" sz="25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Expectativa de vida</a:t>
            </a:r>
            <a:r>
              <a:rPr lang="pt-BR" sz="2500" b="1" dirty="0" smtClean="0">
                <a:solidFill>
                  <a:srgbClr val="C00000"/>
                </a:solidFill>
              </a:rPr>
              <a:t>: Chile(80); Costa Rica (79); Uruguai (77); Brasil (75)</a:t>
            </a:r>
          </a:p>
          <a:p>
            <a:pPr algn="just"/>
            <a:endParaRPr lang="es-ES" sz="2500" b="1" dirty="0">
              <a:solidFill>
                <a:srgbClr val="C00000"/>
              </a:solidFill>
            </a:endParaRPr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3219424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07175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t-BR" sz="4800" b="1" u="sng" dirty="0" smtClean="0">
                <a:solidFill>
                  <a:srgbClr val="C00000"/>
                </a:solidFill>
              </a:rPr>
              <a:t>CONCLUSÃO</a:t>
            </a:r>
            <a:endParaRPr lang="es-ES" sz="4800" b="1" u="sng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07175" y="1584101"/>
            <a:ext cx="8596668" cy="4457261"/>
          </a:xfrm>
        </p:spPr>
        <p:txBody>
          <a:bodyPr>
            <a:noAutofit/>
          </a:bodyPr>
          <a:lstStyle/>
          <a:p>
            <a:pPr algn="just"/>
            <a:r>
              <a:rPr lang="pt-BR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binômio Direito do Trabalho/Justiça do Trabalho é uma genuína criação do regime de mercado. É filho do capitalismo, bastardo talvez, não desejado talvez, mas filho ainda assim, e dentre todos, é o mais leal. Ajusta o sistema capitalista, modula suas incongruências, compreende suas limitações, tem paciência com seus defeitos, e </a:t>
            </a:r>
            <a:r>
              <a:rPr lang="pt-BR" sz="29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nunca intentou modificar a sua essência.</a:t>
            </a:r>
            <a:endParaRPr lang="es-ES" sz="29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3200" dirty="0" smtClean="0"/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35303480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69597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t-BR" sz="4400" b="1" u="sng" dirty="0" smtClean="0">
                <a:solidFill>
                  <a:srgbClr val="C00000"/>
                </a:solidFill>
              </a:rPr>
              <a:t>CONCLUSÃO</a:t>
            </a:r>
            <a:endParaRPr lang="es-ES" sz="4400" b="1" u="sng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969597" y="1493949"/>
            <a:ext cx="8596668" cy="4547413"/>
          </a:xfrm>
        </p:spPr>
        <p:txBody>
          <a:bodyPr>
            <a:noAutofit/>
          </a:bodyPr>
          <a:lstStyle/>
          <a:p>
            <a:pPr algn="just"/>
            <a:r>
              <a:rPr lang="pt-BR" sz="21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Direito e a Justiça do Trabalho têm </a:t>
            </a:r>
            <a:r>
              <a:rPr lang="pt-BR" sz="21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presença institucional relevante</a:t>
            </a:r>
            <a:r>
              <a:rPr lang="pt-BR" sz="21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em todos os países da América Latina.</a:t>
            </a:r>
          </a:p>
          <a:p>
            <a:pPr algn="just"/>
            <a:r>
              <a:rPr lang="pt-BR" sz="21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 circunstância se explica não somente pelas raízes históricas, sociais e econômicas comuns, mas também pela </a:t>
            </a:r>
            <a:r>
              <a:rPr lang="pt-BR" sz="21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indiscutível necessidade</a:t>
            </a:r>
            <a:r>
              <a:rPr lang="pt-BR" sz="21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mecanismos de contenção dos litígios trabalhistas individuais ou coletivos.</a:t>
            </a:r>
          </a:p>
          <a:p>
            <a:pPr algn="just"/>
            <a:r>
              <a:rPr lang="pt-BR" sz="21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Nosso</a:t>
            </a:r>
            <a:r>
              <a:rPr lang="pt-BR" sz="21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1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panorama </a:t>
            </a:r>
            <a:r>
              <a:rPr lang="pt-BR" sz="21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continental, portanto, reflete </a:t>
            </a:r>
            <a:r>
              <a:rPr lang="pt-BR" sz="21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 </a:t>
            </a:r>
            <a:r>
              <a:rPr lang="pt-BR" sz="21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realidade universal</a:t>
            </a:r>
            <a:r>
              <a:rPr lang="pt-BR" sz="21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21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adaptando </a:t>
            </a:r>
            <a:r>
              <a:rPr lang="pt-BR" sz="21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seu conteúdo às perspectivas regionais específicas.</a:t>
            </a:r>
          </a:p>
          <a:p>
            <a:pPr algn="just"/>
            <a:r>
              <a:rPr lang="pt-BR" sz="21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Enfraquecer ou desvirtuar o direito ou a justiça laboral significa </a:t>
            </a:r>
            <a:r>
              <a:rPr lang="pt-BR" sz="21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debilitar o sistema econômico como um todo, minando a paz social</a:t>
            </a:r>
            <a:r>
              <a:rPr lang="pt-BR" sz="21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e, com ela, o próprio futuro do país.</a:t>
            </a:r>
            <a:endParaRPr lang="es-ES" sz="21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27" y="304800"/>
            <a:ext cx="2128837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62446" y="4334154"/>
            <a:ext cx="20201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chemeClr val="bg1"/>
                </a:solidFill>
              </a:rPr>
              <a:t>Desembargador Manoel Carlos Toledo Filho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286069" y="3957914"/>
            <a:ext cx="237295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de-DE" b="1" dirty="0">
                <a:solidFill>
                  <a:srgbClr val="FFC000"/>
                </a:solidFill>
              </a:rPr>
              <a:t>Palestrante:</a:t>
            </a:r>
          </a:p>
        </p:txBody>
      </p:sp>
    </p:spTree>
    <p:extLst>
      <p:ext uri="{BB962C8B-B14F-4D97-AF65-F5344CB8AC3E}">
        <p14:creationId xmlns:p14="http://schemas.microsoft.com/office/powerpoint/2010/main" val="12734992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1797666" y="643945"/>
            <a:ext cx="8596668" cy="5397418"/>
          </a:xfrm>
        </p:spPr>
        <p:txBody>
          <a:bodyPr>
            <a:noAutofit/>
          </a:bodyPr>
          <a:lstStyle/>
          <a:p>
            <a:pPr algn="ctr"/>
            <a:r>
              <a:rPr lang="pt-BR" sz="4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MUITO OBRIGADO</a:t>
            </a:r>
            <a:r>
              <a:rPr lang="pt-BR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  <a:p>
            <a:pPr algn="ctr"/>
            <a:endParaRPr lang="es-E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125" y="1578245"/>
            <a:ext cx="7189751" cy="446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54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12185</TotalTime>
  <Words>2373</Words>
  <Application>Microsoft Office PowerPoint</Application>
  <PresentationFormat>Widescreen</PresentationFormat>
  <Paragraphs>287</Paragraphs>
  <Slides>43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48" baseType="lpstr">
      <vt:lpstr>Arial</vt:lpstr>
      <vt:lpstr>Calibri</vt:lpstr>
      <vt:lpstr>Trebuchet MS</vt:lpstr>
      <vt:lpstr>Wingdings 3</vt:lpstr>
      <vt:lpstr>Facetado</vt:lpstr>
      <vt:lpstr>Apresentação do PowerPoint</vt:lpstr>
      <vt:lpstr>O DIREITO E A JUSTIÇA DO TRABALHO NA AMÉRICA LATINA</vt:lpstr>
      <vt:lpstr>OBJETIVO</vt:lpstr>
      <vt:lpstr>SUMÁRIO</vt:lpstr>
      <vt:lpstr>INTRODUÇÃO</vt:lpstr>
      <vt:lpstr>CONTEXTO POLÍTICO/HISTÓRICO </vt:lpstr>
      <vt:lpstr>VICE-REINADO DE NOVA ESPANHA </vt:lpstr>
      <vt:lpstr>VICE-REINADO DE NOVA GRANADA </vt:lpstr>
      <vt:lpstr>VICE-REINADO DO PERU </vt:lpstr>
      <vt:lpstr>VICE-REINADO DO RIO DA PRATA </vt:lpstr>
      <vt:lpstr>AMÉRICA “NAPOLEÔNICA” </vt:lpstr>
      <vt:lpstr>PRIMEIRO IMPÉRIO MEXICANO  (MÉXICO E AMÉRICA CENTRAL) – 1821/1823</vt:lpstr>
      <vt:lpstr>REPÚBLICA FEDERAL DA AMÉRICA CENTRAL  (GUATEMALA, EL SALVADOR, HONDURAS, NICARÁGUA E COSTA RICA) –1823/1839 </vt:lpstr>
      <vt:lpstr>GRAN COLOMBIA  (COLÔMBIA, EQUADOR, PANAMÁ E VENEZUELA) – 1821/1831 </vt:lpstr>
      <vt:lpstr>PROVÍNCIAS UNIDAS DO RIO DA PRATA (ARGENTINA, URUGUAI, PARAGUAI E BOLÍVIA) – 1810/1831 </vt:lpstr>
      <vt:lpstr>Apresentação do PowerPoint</vt:lpstr>
      <vt:lpstr>PRECEITOS CONSTITUCIONAIS REFERENTES À BUSCA DA INTEGRAÇÃO REGIONAL  </vt:lpstr>
      <vt:lpstr>CRFB - Art. 4º </vt:lpstr>
      <vt:lpstr> Previsão Constitucional do Direito do Trabalho na AL</vt:lpstr>
      <vt:lpstr>JURISDIÇÃO LABORAL – PREVISÃO CONSTITUCIONAL</vt:lpstr>
      <vt:lpstr>Estrutura legal infraconstitucional</vt:lpstr>
      <vt:lpstr>Estrutura legal infraconstitucional</vt:lpstr>
      <vt:lpstr>Estrutura legal infraconstitucional</vt:lpstr>
      <vt:lpstr>JUSTIÇA DO TRABALHO – CONE SUL</vt:lpstr>
      <vt:lpstr>JUSTIÇA DO TRABALHO – CONE SUL</vt:lpstr>
      <vt:lpstr>JUSTIÇA DO TRABALHO – CONE SUL</vt:lpstr>
      <vt:lpstr>JUSTIÇA DO TRABALHO – CONE SUL</vt:lpstr>
      <vt:lpstr>CASUÍSTICA</vt:lpstr>
      <vt:lpstr>Constituição da Bolívia: </vt:lpstr>
      <vt:lpstr>TERCEIRIZAÇÃO</vt:lpstr>
      <vt:lpstr>Faculdade decisória ultra/extra petita</vt:lpstr>
      <vt:lpstr>Apresentação do PowerPoint</vt:lpstr>
      <vt:lpstr>In dubio pro operário e norma mais favorável</vt:lpstr>
      <vt:lpstr>In dubio pro operário e norma mais favorável</vt:lpstr>
      <vt:lpstr> Constituição da Guatemala, artigo 102, “s”:</vt:lpstr>
      <vt:lpstr>PODERES DO JUIZ  </vt:lpstr>
      <vt:lpstr>PODERES DO JUIZ </vt:lpstr>
      <vt:lpstr>Constituição da Costa Rica</vt:lpstr>
      <vt:lpstr>CÓDIGO DO TRABALHO DA COSTA RICA</vt:lpstr>
      <vt:lpstr>Reformas “garantistas” Chile, Costa Rica, Uruguai</vt:lpstr>
      <vt:lpstr>CONCLUSÃO</vt:lpstr>
      <vt:lpstr>CONCLUSÃO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DIREITO DO TRABALHO NA AMÉRICA LATINA E A JUSTIÇA DO TRABALHO NO MERCOSUL</dc:title>
  <dc:creator>Manoel</dc:creator>
  <cp:lastModifiedBy>Manoel</cp:lastModifiedBy>
  <cp:revision>224</cp:revision>
  <dcterms:created xsi:type="dcterms:W3CDTF">2019-07-26T11:34:30Z</dcterms:created>
  <dcterms:modified xsi:type="dcterms:W3CDTF">2019-08-16T14:33:42Z</dcterms:modified>
</cp:coreProperties>
</file>