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794500" cy="9906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8100" y="0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2" type="sldNum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920750" y="742950"/>
            <a:ext cx="4953000" cy="3714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foli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bschnittsüberschrift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Zwei Inhalte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gleich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ur Tite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eer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halt mit Beschriftung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ld mit Beschriftung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und vertikaler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kaler Titel u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81163" y="-36513"/>
            <a:ext cx="12207876" cy="68675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887413" y="4889500"/>
            <a:ext cx="7070725" cy="2586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Conseil Superieur de la Magistrature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Juge à la Cour de cassation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Membre de la Commission d’experts pour l’application des conventions et recommandations de la Organisation Internationale du Travail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2286000" y="4511675"/>
            <a:ext cx="45720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Palestrante: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120650" y="4589463"/>
            <a:ext cx="9264650" cy="2406650"/>
          </a:xfrm>
          <a:prstGeom prst="rect">
            <a:avLst/>
          </a:prstGeom>
          <a:solidFill>
            <a:srgbClr val="00206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>
            <p:ph type="ctrTitle"/>
          </p:nvPr>
        </p:nvSpPr>
        <p:spPr>
          <a:xfrm>
            <a:off x="1849438" y="5180013"/>
            <a:ext cx="5445125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</a:rPr>
              <a:t> L’avenir des juridictions du travail en France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97" name="Google Shape;97;p14"/>
          <p:cNvSpPr txBox="1"/>
          <p:nvPr>
            <p:ph idx="1" type="subTitle"/>
          </p:nvPr>
        </p:nvSpPr>
        <p:spPr>
          <a:xfrm>
            <a:off x="2921000" y="4864100"/>
            <a:ext cx="3302000" cy="54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b="1" lang="fr-FR" sz="1200">
                <a:solidFill>
                  <a:schemeClr val="lt1"/>
                </a:solidFill>
              </a:rPr>
              <a:t>Magistrat Dr. Alain Lacabarats</a:t>
            </a:r>
            <a:endParaRPr/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788"/>
            <a:ext cx="9144000" cy="469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2586038" y="274638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/>
              <a:t>Propos introductifs</a:t>
            </a:r>
            <a:r>
              <a:rPr lang="fr-FR"/>
              <a:t>:</a:t>
            </a:r>
            <a:endParaRPr/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2586038" y="1604963"/>
            <a:ext cx="610076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5425" lvl="0" marL="34290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Le droit au procès équitable: un droit fondamental institué au profit des citoyens.</a:t>
            </a:r>
            <a:endParaRPr/>
          </a:p>
          <a:p>
            <a:pPr indent="-138937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t/>
            </a:r>
            <a:endParaRPr sz="2312"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Ce droit implique:</a:t>
            </a:r>
            <a:endParaRPr/>
          </a:p>
          <a:p>
            <a:pPr indent="-285750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L’existence d’un tribunal indépendant et impartial;</a:t>
            </a:r>
            <a:endParaRPr/>
          </a:p>
          <a:p>
            <a:pPr indent="-285750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La facilité de l’accès à la justice;</a:t>
            </a:r>
            <a:endParaRPr/>
          </a:p>
          <a:p>
            <a:pPr indent="-285750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L’efficacité de la procédure et la possibilité pour le justiciable d’obtenir un jugement dans un délai raisonnable.</a:t>
            </a:r>
            <a:endParaRPr/>
          </a:p>
          <a:p>
            <a:pPr indent="-138937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t/>
            </a:r>
            <a:endParaRPr sz="2312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just">
              <a:lnSpc>
                <a:spcPct val="7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>
                <a:latin typeface="Calibri"/>
                <a:ea typeface="Calibri"/>
                <a:cs typeface="Calibri"/>
                <a:sym typeface="Calibri"/>
              </a:rPr>
              <a:t>Le droit au procès équitable est imparfaitement assuré en France, pour les litiges du droit du travail.</a:t>
            </a:r>
            <a:endParaRPr/>
          </a:p>
          <a:p>
            <a:pPr indent="-168275" lvl="1" marL="742950" rtl="0" algn="l">
              <a:lnSpc>
                <a:spcPct val="7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alibri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title"/>
          </p:nvPr>
        </p:nvSpPr>
        <p:spPr>
          <a:xfrm>
            <a:off x="2586038" y="155575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 - L’organisation judiciaire</a:t>
            </a:r>
            <a:endParaRPr sz="2880"/>
          </a:p>
        </p:txBody>
      </p:sp>
      <p:sp>
        <p:nvSpPr>
          <p:cNvPr id="115" name="Google Shape;115;p16"/>
          <p:cNvSpPr txBox="1"/>
          <p:nvPr>
            <p:ph idx="1" type="body"/>
          </p:nvPr>
        </p:nvSpPr>
        <p:spPr>
          <a:xfrm>
            <a:off x="2586038" y="1466850"/>
            <a:ext cx="6100762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15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 Caractéristique générale : sa complexité.</a:t>
            </a:r>
            <a:endParaRPr sz="2300"/>
          </a:p>
          <a:p>
            <a:pPr indent="-19685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 sz="2300"/>
          </a:p>
          <a:p>
            <a:pPr indent="0" lvl="0" marL="0" rtl="0" algn="just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lang="fr-FR" sz="2300" u="sng"/>
              <a:t>A - La séparation des juridictions administratives et des juridictions judiciaires</a:t>
            </a:r>
            <a:r>
              <a:rPr b="1" lang="fr-FR" sz="2300"/>
              <a:t>.</a:t>
            </a:r>
            <a:endParaRPr b="1"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t/>
            </a:r>
            <a:endParaRPr sz="2300"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Inconvénient majeur de la dualité des ordres juridictionnels: la nécessité de régler les conflits de compétence et ses conséquences sur les délais de procédure</a:t>
            </a:r>
            <a:r>
              <a:rPr lang="fr-FR"/>
              <a:t>.</a:t>
            </a:r>
            <a:endParaRPr sz="2000"/>
          </a:p>
          <a:p>
            <a:pPr indent="-158750" lvl="1" marL="74295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>
            <p:ph type="title"/>
          </p:nvPr>
        </p:nvSpPr>
        <p:spPr>
          <a:xfrm>
            <a:off x="2586038" y="0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 - L’organisation judiciaire</a:t>
            </a:r>
            <a:endParaRPr sz="2880"/>
          </a:p>
        </p:txBody>
      </p:sp>
      <p:sp>
        <p:nvSpPr>
          <p:cNvPr id="125" name="Google Shape;125;p17"/>
          <p:cNvSpPr txBox="1"/>
          <p:nvPr>
            <p:ph idx="1" type="body"/>
          </p:nvPr>
        </p:nvSpPr>
        <p:spPr>
          <a:xfrm>
            <a:off x="2586038" y="1020763"/>
            <a:ext cx="6346825" cy="5532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1150" lvl="0" marL="3429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lang="fr-FR" sz="2300" u="sng"/>
              <a:t>B - La diversité des juridictions judiciaires</a:t>
            </a:r>
            <a:endParaRPr b="1"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 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 </a:t>
            </a:r>
            <a:r>
              <a:rPr lang="fr-FR" sz="2300" u="sng"/>
              <a:t>Le conseil de prud’hommes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 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-Compétence: les litiges individuels du travail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-Composition: conseillers (magistrats non professionnels)  désignés par les organisations professionnelles d’employeurs et de salariés.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-Les difficultés: </a:t>
            </a:r>
            <a:endParaRPr sz="2300"/>
          </a:p>
          <a:p>
            <a:pPr indent="-457200" lvl="0" marL="225425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/>
              <a:t>La formation des conseillers ;</a:t>
            </a:r>
            <a:endParaRPr sz="2300"/>
          </a:p>
          <a:p>
            <a:pPr indent="-457200" lvl="0" marL="225425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/>
              <a:t>Le départage, la juridiction siégeant dans une formation paritaire;</a:t>
            </a:r>
            <a:endParaRPr sz="2300"/>
          </a:p>
          <a:p>
            <a:pPr indent="-457200" lvl="0" marL="2254250" rtl="0" algn="just">
              <a:lnSpc>
                <a:spcPct val="8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/>
              <a:t>Le pourcentage élevé d’affaires faisant l’objet d’un appel devant une cour d’appel.</a:t>
            </a:r>
            <a:endParaRPr sz="2300"/>
          </a:p>
          <a:p>
            <a:pPr indent="0" lvl="0" marL="0" rtl="0" algn="just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2586038" y="274638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 - L’organisation judiciaire</a:t>
            </a:r>
            <a:endParaRPr sz="2880"/>
          </a:p>
        </p:txBody>
      </p:sp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2586038" y="1285875"/>
            <a:ext cx="6346825" cy="507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lang="fr-FR" sz="2300" u="sng"/>
              <a:t>B - La diversité des juridictions judiciaires</a:t>
            </a:r>
            <a:endParaRPr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 </a:t>
            </a:r>
            <a:endParaRPr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</a:t>
            </a:r>
            <a:r>
              <a:rPr lang="fr-FR" sz="2300" u="sng"/>
              <a:t> Le tribunal de grande instance</a:t>
            </a:r>
            <a:endParaRPr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 Compétence : le contentieux dit collectif du travail</a:t>
            </a:r>
            <a:endParaRPr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 Composition : magistrats professionnels.</a:t>
            </a:r>
            <a:endParaRPr sz="2300"/>
          </a:p>
          <a:p>
            <a:pPr indent="0" lvl="0" marL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fr-FR" sz="2300"/>
              <a:t>- Les difficultés :</a:t>
            </a:r>
            <a:endParaRPr sz="2300"/>
          </a:p>
          <a:p>
            <a:pPr indent="-146050" lvl="0" marL="2062163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/>
              <a:t>La formation des magistrats;</a:t>
            </a:r>
            <a:endParaRPr sz="2300"/>
          </a:p>
          <a:p>
            <a:pPr indent="-146050" lvl="0" marL="2062163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/>
              <a:t>La charge de travail.</a:t>
            </a:r>
            <a:endParaRPr sz="2300"/>
          </a:p>
          <a:p>
            <a:pPr indent="0" lvl="0" marL="0" rtl="0" algn="just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2586038" y="147638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 - L’organisation judiciaire</a:t>
            </a:r>
            <a:endParaRPr sz="2880"/>
          </a:p>
        </p:txBody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2586038" y="1147763"/>
            <a:ext cx="6346825" cy="5072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4475" lvl="0" marL="3429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Arial"/>
              <a:buNone/>
            </a:pPr>
            <a:r>
              <a:t/>
            </a:r>
            <a:endParaRPr sz="15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b="1" lang="fr-FR" sz="2325" u="sng"/>
              <a:t>B - La diversité des juridictions judiciaires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 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</a:t>
            </a:r>
            <a:r>
              <a:rPr lang="fr-FR" sz="2325" u="sng"/>
              <a:t>Le tribunal d’instance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 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Compétence: les élections professionnelles; le départage prud’homal.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Composition : magistrat professionnel.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Les difficultés:</a:t>
            </a:r>
            <a:endParaRPr sz="2325"/>
          </a:p>
          <a:p>
            <a:pPr indent="-147637" lvl="0" marL="179705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Char char="•"/>
            </a:pPr>
            <a:r>
              <a:rPr lang="fr-FR" sz="2325"/>
              <a:t>La formation des magistrats ;</a:t>
            </a:r>
            <a:endParaRPr sz="2325"/>
          </a:p>
          <a:p>
            <a:pPr indent="-147637" lvl="0" marL="179705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Char char="•"/>
            </a:pPr>
            <a:r>
              <a:rPr lang="fr-FR" sz="2325"/>
              <a:t>La charge de travail;</a:t>
            </a:r>
            <a:endParaRPr sz="2325"/>
          </a:p>
          <a:p>
            <a:pPr indent="-147637" lvl="0" marL="1797050" rtl="0" algn="just">
              <a:lnSpc>
                <a:spcPct val="8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2325"/>
              <a:buChar char="•"/>
            </a:pPr>
            <a:r>
              <a:rPr lang="fr-FR" sz="2325"/>
              <a:t>Les incertitudes de compétence entre juridictions judiciaires et juridictions administratives</a:t>
            </a:r>
            <a:r>
              <a:rPr lang="fr-FR" sz="2480"/>
              <a:t>.</a:t>
            </a:r>
            <a:endParaRPr sz="2480"/>
          </a:p>
          <a:p>
            <a:pPr indent="0" lvl="0" marL="0" rtl="0" algn="just">
              <a:lnSpc>
                <a:spcPct val="8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Arial"/>
              <a:buNone/>
            </a:pPr>
            <a:r>
              <a:t/>
            </a:r>
            <a:endParaRPr sz="15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48" name="Google Shape;148;p19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2586038" y="147638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 - L’organisation judiciaire</a:t>
            </a:r>
            <a:endParaRPr sz="2880"/>
          </a:p>
        </p:txBody>
      </p:sp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2586038" y="1147763"/>
            <a:ext cx="6346825" cy="5072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4475" lvl="0" marL="3429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Arial"/>
              <a:buNone/>
            </a:pPr>
            <a:r>
              <a:t/>
            </a:r>
            <a:endParaRPr sz="15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b="1" lang="fr-FR" sz="2325" u="sng"/>
              <a:t>B - La diversité des juridictions judiciaires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 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</a:t>
            </a:r>
            <a:r>
              <a:rPr lang="fr-FR" sz="2325" u="sng"/>
              <a:t>Le tribunal de commerce</a:t>
            </a:r>
            <a:endParaRPr sz="2325"/>
          </a:p>
          <a:p>
            <a:pPr indent="0" lvl="0" marL="0" rtl="0" algn="l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 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Compétence : le droit des entreprises en difficulté.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-Composition : magistrats non professionnels élus par les entreprises commerciales.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Font typeface="Arial"/>
              <a:buNone/>
            </a:pPr>
            <a:r>
              <a:rPr lang="fr-FR" sz="2325"/>
              <a:t>- Les difficultés : </a:t>
            </a:r>
            <a:endParaRPr sz="2325"/>
          </a:p>
          <a:p>
            <a:pPr indent="-147637" lvl="0" marL="2062163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Char char="•"/>
            </a:pPr>
            <a:r>
              <a:rPr lang="fr-FR" sz="2325"/>
              <a:t>La formation des magistrats;</a:t>
            </a:r>
            <a:endParaRPr sz="2325"/>
          </a:p>
          <a:p>
            <a:pPr indent="-147637" lvl="0" marL="2062163" rtl="0" algn="just">
              <a:lnSpc>
                <a:spcPct val="80000"/>
              </a:lnSpc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325"/>
              <a:buChar char="•"/>
            </a:pPr>
            <a:r>
              <a:rPr lang="fr-FR" sz="2325"/>
              <a:t>L’articulation des règles du droit commercial et du droit du travail.</a:t>
            </a:r>
            <a:endParaRPr sz="2325"/>
          </a:p>
          <a:p>
            <a:pPr indent="0" lvl="0" marL="0" rtl="0" algn="just">
              <a:lnSpc>
                <a:spcPct val="8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Arial"/>
              <a:buNone/>
            </a:pPr>
            <a:r>
              <a:t/>
            </a:r>
            <a:endParaRPr sz="15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0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>
            <p:ph type="title"/>
          </p:nvPr>
        </p:nvSpPr>
        <p:spPr>
          <a:xfrm>
            <a:off x="2274888" y="4763"/>
            <a:ext cx="6794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959" u="sng"/>
              <a:t>II - Les questions de procédure</a:t>
            </a:r>
            <a:endParaRPr sz="3959"/>
          </a:p>
        </p:txBody>
      </p:sp>
      <p:sp>
        <p:nvSpPr>
          <p:cNvPr id="165" name="Google Shape;165;p21"/>
          <p:cNvSpPr txBox="1"/>
          <p:nvPr>
            <p:ph idx="1" type="body"/>
          </p:nvPr>
        </p:nvSpPr>
        <p:spPr>
          <a:xfrm>
            <a:off x="2586038" y="1147763"/>
            <a:ext cx="6430962" cy="540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Un constat : l’efficacité de la procédure en droit du travail doit être améliorée.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t/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Deux difficultés principales :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 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 u="sng"/>
              <a:t>A - La multiplicité des compétences territoriales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 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-Des litiges similaires peuvent être soumis à différentes juridictions également compétentes.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 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 u="sng"/>
              <a:t>B - L’inadaptation des règles de procédure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 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-L’oralité de la procédure: caractéristiques, justifications et inconvénients.</a:t>
            </a:r>
            <a:endParaRPr sz="2310"/>
          </a:p>
          <a:p>
            <a:pPr indent="0" lvl="0" marL="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None/>
            </a:pPr>
            <a:r>
              <a:rPr lang="fr-FR" sz="2310"/>
              <a:t>-Les évolutions législatives récentes.</a:t>
            </a:r>
            <a:endParaRPr sz="2310"/>
          </a:p>
          <a:p>
            <a:pPr indent="0" lvl="0" marL="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/>
          </a:p>
          <a:p>
            <a:pPr indent="0" lvl="0" marL="0" rtl="0" algn="just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68" name="Google Shape;168;p21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>
            <p:ph type="title"/>
          </p:nvPr>
        </p:nvSpPr>
        <p:spPr>
          <a:xfrm>
            <a:off x="2586038" y="61913"/>
            <a:ext cx="6100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/>
              <a:t>Propos conclusifs</a:t>
            </a:r>
            <a:r>
              <a:rPr lang="fr-FR"/>
              <a:t>:</a:t>
            </a:r>
            <a:endParaRPr/>
          </a:p>
        </p:txBody>
      </p:sp>
      <p:sp>
        <p:nvSpPr>
          <p:cNvPr id="175" name="Google Shape;175;p22"/>
          <p:cNvSpPr txBox="1"/>
          <p:nvPr>
            <p:ph idx="1" type="body"/>
          </p:nvPr>
        </p:nvSpPr>
        <p:spPr>
          <a:xfrm>
            <a:off x="2420938" y="1204913"/>
            <a:ext cx="6430962" cy="494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5425" lvl="0" marL="3429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Une moindre saisine des juridictions pour les litiges de droit du travail.</a:t>
            </a:r>
            <a:endParaRPr/>
          </a:p>
          <a:p>
            <a:pPr indent="-138937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t/>
            </a:r>
            <a:endParaRPr sz="2312"/>
          </a:p>
          <a:p>
            <a:pPr indent="0" lvl="1" marL="45720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rPr lang="fr-FR" sz="2312"/>
              <a:t>Ses causes:</a:t>
            </a:r>
            <a:endParaRPr/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La rupture conventionnelle du contrat de travail;</a:t>
            </a:r>
            <a:endParaRPr/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Les modes alternatifs de règlement des différends (médiation ; conciliation);</a:t>
            </a:r>
            <a:endParaRPr/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Les barèmes d’indemnisation;</a:t>
            </a:r>
            <a:endParaRPr/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La complexité des procédures.</a:t>
            </a:r>
            <a:endParaRPr/>
          </a:p>
          <a:p>
            <a:pPr indent="-138937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t/>
            </a:r>
            <a:endParaRPr sz="2312"/>
          </a:p>
          <a:p>
            <a:pPr indent="-285750" lvl="1" marL="74295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–"/>
            </a:pPr>
            <a:r>
              <a:rPr lang="fr-FR" sz="2312"/>
              <a:t>La nécessité d’assurer la crédibilité et l’efficacité de l’institution judiciaire. </a:t>
            </a:r>
            <a:endParaRPr sz="2312"/>
          </a:p>
          <a:p>
            <a:pPr indent="-121284" lvl="1" marL="742950" rtl="0" algn="just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sz="2590"/>
          </a:p>
          <a:p>
            <a:pPr indent="0" lvl="1" marL="457200" rtl="0" algn="just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None/>
            </a:pPr>
            <a:r>
              <a:t/>
            </a:r>
            <a:endParaRPr sz="2312"/>
          </a:p>
          <a:p>
            <a:pPr indent="-168275" lvl="1" marL="742950" rtl="0" algn="l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alibri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138" y="304800"/>
            <a:ext cx="212883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/>
        </p:nvSpPr>
        <p:spPr>
          <a:xfrm>
            <a:off x="312738" y="3933825"/>
            <a:ext cx="2033587" cy="33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C5D8F1"/>
                </a:solidFill>
                <a:latin typeface="Calibri"/>
                <a:ea typeface="Calibri"/>
                <a:cs typeface="Calibri"/>
                <a:sym typeface="Calibri"/>
              </a:rPr>
              <a:t>Palestrante</a:t>
            </a:r>
            <a:endParaRPr/>
          </a:p>
        </p:txBody>
      </p:sp>
      <p:sp>
        <p:nvSpPr>
          <p:cNvPr id="178" name="Google Shape;178;p22"/>
          <p:cNvSpPr txBox="1"/>
          <p:nvPr/>
        </p:nvSpPr>
        <p:spPr>
          <a:xfrm>
            <a:off x="312738" y="4186238"/>
            <a:ext cx="2033587" cy="757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fr-F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Magistrat dr. Alain Lacabarats</a:t>
            </a:r>
            <a:endParaRPr/>
          </a:p>
          <a:p>
            <a:pPr indent="0" lvl="0" marL="0" marR="0" rtl="0" algn="ctr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fr-F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>
            <p:ph type="title"/>
          </p:nvPr>
        </p:nvSpPr>
        <p:spPr>
          <a:xfrm>
            <a:off x="684213" y="476250"/>
            <a:ext cx="8002587" cy="595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959">
                <a:latin typeface="Arial"/>
                <a:ea typeface="Arial"/>
                <a:cs typeface="Arial"/>
                <a:sym typeface="Arial"/>
              </a:rPr>
              <a:t>Merci beaucoup!</a:t>
            </a:r>
            <a:endParaRPr/>
          </a:p>
        </p:txBody>
      </p:sp>
      <p:pic>
        <p:nvPicPr>
          <p:cNvPr id="185" name="Google Shape;185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8900" t="0"/>
          <a:stretch/>
        </p:blipFill>
        <p:spPr>
          <a:xfrm>
            <a:off x="684213" y="1071563"/>
            <a:ext cx="7889358" cy="5418638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